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15.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notesSlides/notesSlide16.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notesSlides/notesSlide17.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notesSlides/notesSlide18.xml" ContentType="application/vnd.openxmlformats-officedocument.presentationml.notesSl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notesSlides/notesSlide19.xml" ContentType="application/vnd.openxmlformats-officedocument.presentationml.notesSl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2" r:id="rId1"/>
  </p:sldMasterIdLst>
  <p:notesMasterIdLst>
    <p:notesMasterId r:id="rId40"/>
  </p:notesMasterIdLst>
  <p:handoutMasterIdLst>
    <p:handoutMasterId r:id="rId41"/>
  </p:handoutMasterIdLst>
  <p:sldIdLst>
    <p:sldId id="265" r:id="rId2"/>
    <p:sldId id="261" r:id="rId3"/>
    <p:sldId id="283" r:id="rId4"/>
    <p:sldId id="285" r:id="rId5"/>
    <p:sldId id="266" r:id="rId6"/>
    <p:sldId id="295" r:id="rId7"/>
    <p:sldId id="275" r:id="rId8"/>
    <p:sldId id="278" r:id="rId9"/>
    <p:sldId id="276" r:id="rId10"/>
    <p:sldId id="269" r:id="rId11"/>
    <p:sldId id="279" r:id="rId12"/>
    <p:sldId id="277" r:id="rId13"/>
    <p:sldId id="288" r:id="rId14"/>
    <p:sldId id="280" r:id="rId15"/>
    <p:sldId id="286" r:id="rId16"/>
    <p:sldId id="281" r:id="rId17"/>
    <p:sldId id="294" r:id="rId18"/>
    <p:sldId id="291" r:id="rId19"/>
    <p:sldId id="296" r:id="rId20"/>
    <p:sldId id="282" r:id="rId21"/>
    <p:sldId id="289" r:id="rId22"/>
    <p:sldId id="293" r:id="rId23"/>
    <p:sldId id="271" r:id="rId24"/>
    <p:sldId id="272" r:id="rId25"/>
    <p:sldId id="298" r:id="rId26"/>
    <p:sldId id="299" r:id="rId27"/>
    <p:sldId id="300" r:id="rId28"/>
    <p:sldId id="302" r:id="rId29"/>
    <p:sldId id="303" r:id="rId30"/>
    <p:sldId id="297" r:id="rId31"/>
    <p:sldId id="301" r:id="rId32"/>
    <p:sldId id="304" r:id="rId33"/>
    <p:sldId id="305" r:id="rId34"/>
    <p:sldId id="306" r:id="rId35"/>
    <p:sldId id="273" r:id="rId36"/>
    <p:sldId id="308" r:id="rId37"/>
    <p:sldId id="307" r:id="rId38"/>
    <p:sldId id="292" r:id="rId3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D79DA7"/>
    <a:srgbClr val="3B3838"/>
    <a:srgbClr val="333F50"/>
    <a:srgbClr val="14365D"/>
    <a:srgbClr val="1F497D"/>
    <a:srgbClr val="D6C9B9"/>
    <a:srgbClr val="C47660"/>
    <a:srgbClr val="7030A0"/>
    <a:srgbClr val="D0C1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87234" autoAdjust="0"/>
  </p:normalViewPr>
  <p:slideViewPr>
    <p:cSldViewPr snapToGrid="0">
      <p:cViewPr varScale="1">
        <p:scale>
          <a:sx n="99" d="100"/>
          <a:sy n="99" d="100"/>
        </p:scale>
        <p:origin x="1182" y="72"/>
      </p:cViewPr>
      <p:guideLst/>
    </p:cSldViewPr>
  </p:slideViewPr>
  <p:notesTextViewPr>
    <p:cViewPr>
      <p:scale>
        <a:sx n="125" d="100"/>
        <a:sy n="125" d="100"/>
      </p:scale>
      <p:origin x="0" y="0"/>
    </p:cViewPr>
  </p:notesTextViewPr>
  <p:notesViewPr>
    <p:cSldViewPr snapToGrid="0">
      <p:cViewPr varScale="1">
        <p:scale>
          <a:sx n="86" d="100"/>
          <a:sy n="86" d="100"/>
        </p:scale>
        <p:origin x="301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27963;&#38913;&#31807;1"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27963;&#38913;&#31807;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27963;&#38913;&#31807;1"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27963;&#38913;&#31807;1"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27963;&#38913;&#31807;1"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27963;&#38913;&#31807;1"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27963;&#38913;&#31807;1"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27963;&#38913;&#31807;1"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27963;&#38913;&#31807;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27963;&#38913;&#31807;1"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27963;&#38913;&#31807;1"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TerryYang\Desktop\simple%20examp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Users\TerryYang\Desktop\simple%20example.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Users\TerryYang\Desktop\simple%20example.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27963;&#38913;&#31807;1"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TerryYang\Desktop\simple%20example.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TerryYang\Desktop\simple%20example.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file:///C:\Users\TerryYang\Desktop\simple%20example.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file:///C:\Users\TerryYang\Desktop\simple%20example.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7963;&#38913;&#31807;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27963;&#38913;&#31807;1"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file:///C:\Users\TerryYang\Desktop\simple%20example.xlsx"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27963;&#38913;&#31807;1"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7963;&#38913;&#31807;1"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7963;&#38913;&#31807;1"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27963;&#38913;&#31807;1"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27963;&#38913;&#31807;1"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27963;&#38913;&#31807;1"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CF7E-4694-8A82-C83D49A33570}"/>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CF7E-4694-8A82-C83D49A33570}"/>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4370-4A70-81AA-3FC01B710B47}"/>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4370-4A70-81AA-3FC01B710B47}"/>
            </c:ext>
          </c:extLst>
        </c:ser>
        <c:dLbls>
          <c:showLegendKey val="0"/>
          <c:showVal val="0"/>
          <c:showCatName val="0"/>
          <c:showSerName val="0"/>
          <c:showPercent val="0"/>
          <c:showBubbleSize val="0"/>
        </c:dLbls>
        <c:gapWidth val="219"/>
        <c:overlap val="-27"/>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3D22-4DE4-9B00-3DA0A1226BB4}"/>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3D22-4DE4-9B00-3DA0A1226BB4}"/>
            </c:ext>
          </c:extLst>
        </c:ser>
        <c:dLbls>
          <c:showLegendKey val="0"/>
          <c:showVal val="0"/>
          <c:showCatName val="0"/>
          <c:showSerName val="0"/>
          <c:showPercent val="0"/>
          <c:showBubbleSize val="0"/>
        </c:dLbls>
        <c:gapWidth val="219"/>
        <c:overlap val="-27"/>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B5F6-4881-B15D-7EBE5FFCE202}"/>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B5F6-4881-B15D-7EBE5FFCE202}"/>
            </c:ext>
          </c:extLst>
        </c:ser>
        <c:dLbls>
          <c:showLegendKey val="0"/>
          <c:showVal val="0"/>
          <c:showCatName val="0"/>
          <c:showSerName val="0"/>
          <c:showPercent val="0"/>
          <c:showBubbleSize val="0"/>
        </c:dLbls>
        <c:gapWidth val="219"/>
        <c:overlap val="-27"/>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14CF-4526-8540-8312BA8D89D1}"/>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14CF-4526-8540-8312BA8D89D1}"/>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CF3-4A7E-987E-CD357E2EA275}"/>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CF3-4A7E-987E-CD357E2EA275}"/>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5ACA-4E34-8698-D9799B1A6927}"/>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5ACA-4E34-8698-D9799B1A6927}"/>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99E-4794-B772-CB6E02A09CEE}"/>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99E-4794-B772-CB6E02A09CEE}"/>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721D-474F-8DD0-D4BB9CFFF981}"/>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721D-474F-8DD0-D4BB9CFFF981}"/>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D24C-4A25-8FEE-7A82FCD2D930}"/>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D24C-4A25-8FEE-7A82FCD2D930}"/>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3B1-4239-8CC6-E16A10F49415}"/>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3B1-4239-8CC6-E16A10F49415}"/>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a:t>
            </a:r>
            <a:r>
              <a:rPr lang="en-US" altLang="zh-TW" baseline="0" dirty="0"/>
              <a:t> by Sum</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A82-42AE-A897-927FC7ED5EBA}"/>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A82-42AE-A897-927FC7ED5EBA}"/>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a:t>
            </a:r>
            <a:r>
              <a:rPr lang="en-US" altLang="zh-TW" baseline="0" dirty="0"/>
              <a:t> by Impurity</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D51F-4B23-BDF0-37BAFF2CF4D4}"/>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51F-4B23-BDF0-37BAFF2CF4D4}"/>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Randomly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5F3-4A85-9E89-8F962B54F780}"/>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5F3-4A85-9E89-8F962B54F780}"/>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C3D4-4ECE-BA13-7301FA42DB3A}"/>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C3D4-4ECE-BA13-7301FA42DB3A}"/>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8DF8-4873-9F98-C2710A674557}"/>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8DF8-4873-9F98-C2710A674557}"/>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3580-4646-BA39-2A3E931A9C54}"/>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3580-4646-BA39-2A3E931A9C54}"/>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E9-4B50-8327-9012CFF3FD13}"/>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E9-4B50-8327-9012CFF3FD13}"/>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DE6C-4B49-BDD8-7CDDE6445EB5}"/>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DE6C-4B49-BDD8-7CDDE6445EB5}"/>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FEB0058-F6AC-4235-90CF-E8748A312D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B0881E2-6DA4-4474-8215-959AFEC4F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FCCE0-4AB8-4CA5-B399-9FFF2AF78CF7}" type="datetimeFigureOut">
              <a:rPr lang="zh-TW" altLang="en-US" smtClean="0"/>
              <a:t>2022/11/4</a:t>
            </a:fld>
            <a:endParaRPr lang="zh-TW" altLang="en-US"/>
          </a:p>
        </p:txBody>
      </p:sp>
      <p:sp>
        <p:nvSpPr>
          <p:cNvPr id="4" name="頁尾版面配置區 3">
            <a:extLst>
              <a:ext uri="{FF2B5EF4-FFF2-40B4-BE49-F238E27FC236}">
                <a16:creationId xmlns:a16="http://schemas.microsoft.com/office/drawing/2014/main" id="{D1804DB9-8F88-4847-91DD-49231C122F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44DCC63-9C27-427E-AE85-AB6EAEAEB0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B8243-416A-44B6-943F-22E5615ED80E}" type="slidenum">
              <a:rPr lang="zh-TW" altLang="en-US" smtClean="0"/>
              <a:t>‹#›</a:t>
            </a:fld>
            <a:endParaRPr lang="zh-TW" altLang="en-US"/>
          </a:p>
        </p:txBody>
      </p:sp>
    </p:spTree>
    <p:extLst>
      <p:ext uri="{BB962C8B-B14F-4D97-AF65-F5344CB8AC3E}">
        <p14:creationId xmlns:p14="http://schemas.microsoft.com/office/powerpoint/2010/main" val="2471654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B4CF7-724C-4698-A943-84F3D98CE11B}" type="datetimeFigureOut">
              <a:rPr lang="zh-TW" altLang="en-US" smtClean="0"/>
              <a:t>2022/11/4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A0E54-7AE5-4780-B065-D6A1AF3CA3A7}" type="slidenum">
              <a:rPr lang="zh-TW" altLang="en-US" smtClean="0"/>
              <a:t>‹#›</a:t>
            </a:fld>
            <a:endParaRPr lang="zh-TW" altLang="en-US"/>
          </a:p>
        </p:txBody>
      </p:sp>
    </p:spTree>
    <p:extLst>
      <p:ext uri="{BB962C8B-B14F-4D97-AF65-F5344CB8AC3E}">
        <p14:creationId xmlns:p14="http://schemas.microsoft.com/office/powerpoint/2010/main" val="169447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國科會、台大</a:t>
            </a:r>
            <a:endParaRPr lang="en-US" altLang="zh-TW" dirty="0"/>
          </a:p>
          <a:p>
            <a:r>
              <a:rPr lang="zh-TW" altLang="en-US" dirty="0"/>
              <a:t>主標 </a:t>
            </a:r>
            <a:r>
              <a:rPr lang="en-US" altLang="zh-TW" dirty="0"/>
              <a:t>- </a:t>
            </a:r>
            <a:r>
              <a:rPr lang="zh-TW" altLang="en-US" dirty="0"/>
              <a:t>全名</a:t>
            </a:r>
            <a:endParaRPr lang="en-US" altLang="zh-TW" dirty="0"/>
          </a:p>
          <a:p>
            <a:r>
              <a:rPr lang="zh-TW" altLang="en-US" dirty="0"/>
              <a:t>副標 </a:t>
            </a:r>
            <a:r>
              <a:rPr lang="en-US" altLang="zh-TW" dirty="0"/>
              <a:t>- </a:t>
            </a:r>
            <a:r>
              <a:rPr lang="zh-TW" altLang="en-US" dirty="0"/>
              <a:t>姓名</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a:t>
            </a:fld>
            <a:endParaRPr lang="zh-TW" altLang="en-US"/>
          </a:p>
        </p:txBody>
      </p:sp>
    </p:spTree>
    <p:extLst>
      <p:ext uri="{BB962C8B-B14F-4D97-AF65-F5344CB8AC3E}">
        <p14:creationId xmlns:p14="http://schemas.microsoft.com/office/powerpoint/2010/main" val="14295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11</a:t>
            </a:fld>
            <a:endParaRPr lang="zh-TW" altLang="en-US"/>
          </a:p>
        </p:txBody>
      </p:sp>
    </p:spTree>
    <p:extLst>
      <p:ext uri="{BB962C8B-B14F-4D97-AF65-F5344CB8AC3E}">
        <p14:creationId xmlns:p14="http://schemas.microsoft.com/office/powerpoint/2010/main" val="1190285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12</a:t>
            </a:fld>
            <a:endParaRPr lang="zh-TW" altLang="en-US"/>
          </a:p>
        </p:txBody>
      </p:sp>
    </p:spTree>
    <p:extLst>
      <p:ext uri="{BB962C8B-B14F-4D97-AF65-F5344CB8AC3E}">
        <p14:creationId xmlns:p14="http://schemas.microsoft.com/office/powerpoint/2010/main" val="1555870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13</a:t>
            </a:fld>
            <a:endParaRPr lang="zh-TW" altLang="en-US"/>
          </a:p>
        </p:txBody>
      </p:sp>
    </p:spTree>
    <p:extLst>
      <p:ext uri="{BB962C8B-B14F-4D97-AF65-F5344CB8AC3E}">
        <p14:creationId xmlns:p14="http://schemas.microsoft.com/office/powerpoint/2010/main" val="3141756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別用</a:t>
            </a:r>
            <a:r>
              <a:rPr lang="en-US" altLang="zh-TW" dirty="0"/>
              <a:t> case study </a:t>
            </a:r>
            <a:r>
              <a:rPr lang="zh-TW" altLang="en-US" dirty="0"/>
              <a:t>的圖</a:t>
            </a:r>
            <a:endParaRPr lang="en-US" altLang="zh-TW" dirty="0"/>
          </a:p>
          <a:p>
            <a:r>
              <a:rPr lang="zh-TW" altLang="en-US" dirty="0"/>
              <a:t>簡單範例</a:t>
            </a:r>
            <a:endParaRPr lang="en-US" altLang="zh-TW" dirty="0"/>
          </a:p>
          <a:p>
            <a:r>
              <a:rPr lang="en-US" altLang="zh-TW" dirty="0"/>
              <a:t>Excel</a:t>
            </a:r>
          </a:p>
          <a:p>
            <a:endParaRPr lang="en-US" altLang="zh-TW" dirty="0"/>
          </a:p>
          <a:p>
            <a:r>
              <a:rPr lang="en-US" altLang="zh-TW" dirty="0"/>
              <a:t>Grouping </a:t>
            </a:r>
            <a:r>
              <a:rPr lang="en-US" altLang="zh-TW" dirty="0">
                <a:sym typeface="Wingdings" panose="05000000000000000000" pitchFamily="2" charset="2"/>
              </a:rPr>
              <a:t> feature selection, </a:t>
            </a:r>
            <a:r>
              <a:rPr lang="zh-TW" altLang="en-US" dirty="0">
                <a:sym typeface="Wingdings" panose="05000000000000000000" pitchFamily="2" charset="2"/>
              </a:rPr>
              <a:t>決定新資料維度</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14</a:t>
            </a:fld>
            <a:endParaRPr lang="zh-TW" altLang="en-US"/>
          </a:p>
        </p:txBody>
      </p:sp>
    </p:spTree>
    <p:extLst>
      <p:ext uri="{BB962C8B-B14F-4D97-AF65-F5344CB8AC3E}">
        <p14:creationId xmlns:p14="http://schemas.microsoft.com/office/powerpoint/2010/main" val="1999095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15</a:t>
            </a:fld>
            <a:endParaRPr lang="zh-TW" altLang="en-US"/>
          </a:p>
        </p:txBody>
      </p:sp>
    </p:spTree>
    <p:extLst>
      <p:ext uri="{BB962C8B-B14F-4D97-AF65-F5344CB8AC3E}">
        <p14:creationId xmlns:p14="http://schemas.microsoft.com/office/powerpoint/2010/main" val="1877702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Sequencing </a:t>
            </a:r>
            <a:r>
              <a:rPr lang="en-US" altLang="zh-TW" dirty="0">
                <a:sym typeface="Wingdings" panose="05000000000000000000" pitchFamily="2" charset="2"/>
              </a:rPr>
              <a:t> </a:t>
            </a:r>
            <a:r>
              <a:rPr lang="zh-TW" altLang="en-US" dirty="0">
                <a:sym typeface="Wingdings" panose="05000000000000000000" pitchFamily="2" charset="2"/>
              </a:rPr>
              <a:t>區分出不同的 </a:t>
            </a:r>
            <a:r>
              <a:rPr lang="en-US" altLang="zh-TW" dirty="0" err="1">
                <a:sym typeface="Wingdings" panose="05000000000000000000" pitchFamily="2" charset="2"/>
              </a:rPr>
              <a:t>tpye</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16</a:t>
            </a:fld>
            <a:endParaRPr lang="zh-TW" altLang="en-US"/>
          </a:p>
        </p:txBody>
      </p:sp>
    </p:spTree>
    <p:extLst>
      <p:ext uri="{BB962C8B-B14F-4D97-AF65-F5344CB8AC3E}">
        <p14:creationId xmlns:p14="http://schemas.microsoft.com/office/powerpoint/2010/main" val="2134447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Sequencing </a:t>
            </a:r>
            <a:r>
              <a:rPr lang="en-US" altLang="zh-TW" dirty="0">
                <a:sym typeface="Wingdings" panose="05000000000000000000" pitchFamily="2" charset="2"/>
              </a:rPr>
              <a:t> </a:t>
            </a:r>
            <a:r>
              <a:rPr lang="zh-TW" altLang="en-US" dirty="0">
                <a:sym typeface="Wingdings" panose="05000000000000000000" pitchFamily="2" charset="2"/>
              </a:rPr>
              <a:t>區分出不同的 </a:t>
            </a:r>
            <a:r>
              <a:rPr lang="en-US" altLang="zh-TW" dirty="0" err="1">
                <a:sym typeface="Wingdings" panose="05000000000000000000" pitchFamily="2" charset="2"/>
              </a:rPr>
              <a:t>tpye</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17</a:t>
            </a:fld>
            <a:endParaRPr lang="zh-TW" altLang="en-US"/>
          </a:p>
        </p:txBody>
      </p:sp>
    </p:spTree>
    <p:extLst>
      <p:ext uri="{BB962C8B-B14F-4D97-AF65-F5344CB8AC3E}">
        <p14:creationId xmlns:p14="http://schemas.microsoft.com/office/powerpoint/2010/main" val="3497095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Encode </a:t>
            </a:r>
            <a:r>
              <a:rPr lang="zh-TW" altLang="en-US" dirty="0"/>
              <a:t>完的比較</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18</a:t>
            </a:fld>
            <a:endParaRPr lang="zh-TW" altLang="en-US"/>
          </a:p>
        </p:txBody>
      </p:sp>
    </p:spTree>
    <p:extLst>
      <p:ext uri="{BB962C8B-B14F-4D97-AF65-F5344CB8AC3E}">
        <p14:creationId xmlns:p14="http://schemas.microsoft.com/office/powerpoint/2010/main" val="1072827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14:m>
                  <m:oMath xmlns:m="http://schemas.openxmlformats.org/officeDocument/2006/math">
                    <m:r>
                      <a:rPr lang="en-US" altLang="zh-TW" b="0" i="1" smtClean="0">
                        <a:solidFill>
                          <a:srgbClr val="000000"/>
                        </a:solidFill>
                        <a:latin typeface="Cambria Math" panose="02040503050406030204" pitchFamily="18" charset="0"/>
                      </a:rPr>
                      <m:t>𝑗</m:t>
                    </m:r>
                  </m:oMath>
                </a14:m>
                <a:r>
                  <a:rPr lang="en-US" altLang="zh-TW" dirty="0">
                    <a:solidFill>
                      <a:srgbClr val="000000"/>
                    </a:solidFill>
                    <a:latin typeface="Nunito Light"/>
                  </a:rPr>
                  <a:t> numerical features.</a:t>
                </a: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19</a:t>
            </a:fld>
            <a:endParaRPr lang="zh-TW" altLang="en-US"/>
          </a:p>
        </p:txBody>
      </p:sp>
    </p:spTree>
    <p:extLst>
      <p:ext uri="{BB962C8B-B14F-4D97-AF65-F5344CB8AC3E}">
        <p14:creationId xmlns:p14="http://schemas.microsoft.com/office/powerpoint/2010/main" val="3422993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14:m>
                  <m:oMath xmlns:m="http://schemas.openxmlformats.org/officeDocument/2006/math">
                    <m:r>
                      <a:rPr lang="en-US" altLang="zh-TW" b="0" i="1" smtClean="0">
                        <a:solidFill>
                          <a:srgbClr val="000000"/>
                        </a:solidFill>
                        <a:latin typeface="Cambria Math" panose="02040503050406030204" pitchFamily="18" charset="0"/>
                      </a:rPr>
                      <m:t>𝑗</m:t>
                    </m:r>
                  </m:oMath>
                </a14:m>
                <a:r>
                  <a:rPr lang="en-US" altLang="zh-TW" dirty="0">
                    <a:solidFill>
                      <a:srgbClr val="000000"/>
                    </a:solidFill>
                    <a:latin typeface="Nunito Light"/>
                  </a:rPr>
                  <a:t> numerical features.</a:t>
                </a: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20</a:t>
            </a:fld>
            <a:endParaRPr lang="zh-TW" altLang="en-US"/>
          </a:p>
        </p:txBody>
      </p:sp>
    </p:spTree>
    <p:extLst>
      <p:ext uri="{BB962C8B-B14F-4D97-AF65-F5344CB8AC3E}">
        <p14:creationId xmlns:p14="http://schemas.microsoft.com/office/powerpoint/2010/main" val="3468451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Not needed</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a:t>
            </a:fld>
            <a:endParaRPr lang="zh-TW" altLang="en-US"/>
          </a:p>
        </p:txBody>
      </p:sp>
    </p:spTree>
    <p:extLst>
      <p:ext uri="{BB962C8B-B14F-4D97-AF65-F5344CB8AC3E}">
        <p14:creationId xmlns:p14="http://schemas.microsoft.com/office/powerpoint/2010/main" val="470355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別別別</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21</a:t>
            </a:fld>
            <a:endParaRPr lang="zh-TW" altLang="en-US"/>
          </a:p>
        </p:txBody>
      </p:sp>
    </p:spTree>
    <p:extLst>
      <p:ext uri="{BB962C8B-B14F-4D97-AF65-F5344CB8AC3E}">
        <p14:creationId xmlns:p14="http://schemas.microsoft.com/office/powerpoint/2010/main" val="3033882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22</a:t>
            </a:fld>
            <a:endParaRPr lang="zh-TW" altLang="en-US"/>
          </a:p>
        </p:txBody>
      </p:sp>
    </p:spTree>
    <p:extLst>
      <p:ext uri="{BB962C8B-B14F-4D97-AF65-F5344CB8AC3E}">
        <p14:creationId xmlns:p14="http://schemas.microsoft.com/office/powerpoint/2010/main" val="1477937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Only categorical feature encoding challenge</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23</a:t>
            </a:fld>
            <a:endParaRPr lang="zh-TW" altLang="en-US"/>
          </a:p>
        </p:txBody>
      </p:sp>
    </p:spTree>
    <p:extLst>
      <p:ext uri="{BB962C8B-B14F-4D97-AF65-F5344CB8AC3E}">
        <p14:creationId xmlns:p14="http://schemas.microsoft.com/office/powerpoint/2010/main" val="1590517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From two type continuous data, we slicing each axis and view the grid we sliced as a categorical data, for generating binary features with knowledge.</a:t>
            </a:r>
          </a:p>
          <a:p>
            <a:pPr indent="457200">
              <a:lnSpc>
                <a:spcPts val="3359"/>
              </a:lnSpc>
            </a:pPr>
            <a:endParaRPr lang="en-US" altLang="zh-TW" dirty="0">
              <a:solidFill>
                <a:srgbClr val="000000"/>
              </a:solidFill>
              <a:latin typeface="Nunito Light"/>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25</a:t>
            </a:fld>
            <a:endParaRPr lang="zh-TW" altLang="en-US"/>
          </a:p>
        </p:txBody>
      </p:sp>
    </p:spTree>
    <p:extLst>
      <p:ext uri="{BB962C8B-B14F-4D97-AF65-F5344CB8AC3E}">
        <p14:creationId xmlns:p14="http://schemas.microsoft.com/office/powerpoint/2010/main" val="506958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More over, after the experiments though multiple kinds of datasets, few interesting things was discovered</a:t>
            </a:r>
          </a:p>
          <a:p>
            <a:pPr marL="342900" indent="-342900">
              <a:lnSpc>
                <a:spcPts val="3359"/>
              </a:lnSpc>
              <a:buFont typeface="+mj-lt"/>
              <a:buAutoNum type="arabicPeriod"/>
            </a:pPr>
            <a:r>
              <a:rPr lang="en-US" altLang="zh-TW" dirty="0">
                <a:solidFill>
                  <a:srgbClr val="000000"/>
                </a:solidFill>
                <a:latin typeface="Nunito Light"/>
              </a:rPr>
              <a:t>Default group form the categorical data often perform better than other feature selected group.</a:t>
            </a:r>
          </a:p>
          <a:p>
            <a:pPr marL="342900" indent="-342900">
              <a:lnSpc>
                <a:spcPts val="3359"/>
              </a:lnSpc>
              <a:buFont typeface="+mj-lt"/>
              <a:buAutoNum type="arabicPeriod"/>
            </a:pPr>
            <a:r>
              <a:rPr lang="en-US" altLang="zh-TW" dirty="0">
                <a:solidFill>
                  <a:srgbClr val="000000"/>
                </a:solidFill>
                <a:latin typeface="Nunito Light"/>
              </a:rPr>
              <a:t>Sequencing grouped features effects on ML model performance.</a:t>
            </a: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38</a:t>
            </a:fld>
            <a:endParaRPr lang="zh-TW" altLang="en-US"/>
          </a:p>
        </p:txBody>
      </p:sp>
    </p:spTree>
    <p:extLst>
      <p:ext uri="{BB962C8B-B14F-4D97-AF65-F5344CB8AC3E}">
        <p14:creationId xmlns:p14="http://schemas.microsoft.com/office/powerpoint/2010/main" val="227630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Abstract </a:t>
            </a:r>
            <a:r>
              <a:rPr lang="en-US" altLang="zh-TW" dirty="0">
                <a:sym typeface="Wingdings" panose="05000000000000000000" pitchFamily="2" charset="2"/>
              </a:rPr>
              <a:t> motivation</a:t>
            </a:r>
          </a:p>
          <a:p>
            <a:endParaRPr lang="en-US" altLang="zh-TW" dirty="0">
              <a:sym typeface="Wingdings" panose="05000000000000000000" pitchFamily="2" charset="2"/>
            </a:endParaRPr>
          </a:p>
          <a:p>
            <a:r>
              <a:rPr lang="zh-TW" altLang="en-US" dirty="0">
                <a:sym typeface="Wingdings" panose="05000000000000000000" pitchFamily="2" charset="2"/>
              </a:rPr>
              <a:t>字少 圖多 </a:t>
            </a:r>
            <a:r>
              <a:rPr lang="en-US" altLang="zh-TW" dirty="0">
                <a:sym typeface="Wingdings" panose="05000000000000000000" pitchFamily="2" charset="2"/>
              </a:rPr>
              <a:t>only for </a:t>
            </a:r>
            <a:r>
              <a:rPr lang="zh-TW" altLang="en-US" dirty="0">
                <a:sym typeface="Wingdings" panose="05000000000000000000" pitchFamily="2" charset="2"/>
              </a:rPr>
              <a:t>解釋</a:t>
            </a:r>
            <a:endParaRPr lang="en-US" altLang="zh-TW" dirty="0">
              <a:sym typeface="Wingdings" panose="05000000000000000000" pitchFamily="2" charset="2"/>
            </a:endParaRPr>
          </a:p>
          <a:p>
            <a:endParaRPr lang="en-US" altLang="zh-TW" dirty="0">
              <a:sym typeface="Wingdings" panose="05000000000000000000" pitchFamily="2" charset="2"/>
            </a:endParaRPr>
          </a:p>
          <a:p>
            <a:r>
              <a:rPr lang="zh-TW" altLang="en-US" dirty="0">
                <a:sym typeface="Wingdings" panose="05000000000000000000" pitchFamily="2" charset="2"/>
              </a:rPr>
              <a:t>新舊資料比較</a:t>
            </a:r>
            <a:endParaRPr lang="en-US" altLang="zh-TW" dirty="0">
              <a:sym typeface="Wingdings" panose="05000000000000000000" pitchFamily="2" charset="2"/>
            </a:endParaRPr>
          </a:p>
          <a:p>
            <a:endParaRPr lang="en-US" altLang="zh-TW" dirty="0">
              <a:sym typeface="Wingdings" panose="05000000000000000000" pitchFamily="2" charset="2"/>
            </a:endParaRPr>
          </a:p>
          <a:p>
            <a:r>
              <a:rPr lang="en-US" altLang="zh-TW" dirty="0">
                <a:sym typeface="Wingdings" panose="05000000000000000000" pitchFamily="2" charset="2"/>
              </a:rPr>
              <a:t>Motivation</a:t>
            </a:r>
            <a:r>
              <a:rPr lang="zh-TW" altLang="en-US" dirty="0">
                <a:sym typeface="Wingdings" panose="05000000000000000000" pitchFamily="2" charset="2"/>
              </a:rPr>
              <a:t> 畫餅解釋</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a:t>
            </a:fld>
            <a:endParaRPr lang="zh-TW" altLang="en-US"/>
          </a:p>
        </p:txBody>
      </p:sp>
    </p:spTree>
    <p:extLst>
      <p:ext uri="{BB962C8B-B14F-4D97-AF65-F5344CB8AC3E}">
        <p14:creationId xmlns:p14="http://schemas.microsoft.com/office/powerpoint/2010/main" val="2174691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rgbClr val="000000"/>
              </a:solidFill>
              <a:latin typeface="Nunit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rgbClr val="000000"/>
              </a:solidFill>
              <a:latin typeface="Nunito Light"/>
            </a:endParaRPr>
          </a:p>
          <a:p>
            <a:pPr indent="457200">
              <a:lnSpc>
                <a:spcPts val="3359"/>
              </a:lnSpc>
            </a:pPr>
            <a:r>
              <a:rPr lang="en-US" altLang="zh-TW" dirty="0">
                <a:solidFill>
                  <a:srgbClr val="000000"/>
                </a:solidFill>
                <a:latin typeface="Nunito Light"/>
              </a:rPr>
              <a:t>Luckily if the data follow the strict format of One Hot encoding, we might reverse it back to the categorical data and use other encoding methods (such as target, ordinal encode) to generate the numerical data. Yet, If the data violate the rule of it, what can we do to down size the features? While </a:t>
            </a:r>
            <a:r>
              <a:rPr lang="en-US" altLang="zh-TW" dirty="0" err="1">
                <a:solidFill>
                  <a:srgbClr val="000000"/>
                </a:solidFill>
                <a:latin typeface="Nunito Light"/>
              </a:rPr>
              <a:t>advoid</a:t>
            </a:r>
            <a:r>
              <a:rPr lang="en-US" altLang="zh-TW" dirty="0">
                <a:solidFill>
                  <a:srgbClr val="000000"/>
                </a:solidFill>
                <a:latin typeface="Nunito Light"/>
              </a:rPr>
              <a:t> the numerous 0? While looking into One Hot encoded data, We can easily see multiple features, in which  rare 1 surrounded by numerous 0. However, It’s not very preferable for the machine learning model, for the following 2 reasons</a:t>
            </a:r>
          </a:p>
          <a:p>
            <a:pPr marL="342900" indent="-342900">
              <a:lnSpc>
                <a:spcPts val="3359"/>
              </a:lnSpc>
              <a:buFont typeface="+mj-lt"/>
              <a:buAutoNum type="arabicPeriod"/>
            </a:pPr>
            <a:r>
              <a:rPr lang="en-US" altLang="zh-TW" dirty="0">
                <a:solidFill>
                  <a:srgbClr val="000000"/>
                </a:solidFill>
                <a:latin typeface="Nunito Light"/>
              </a:rPr>
              <a:t>Too many features yield the curse of dimensionality.</a:t>
            </a:r>
          </a:p>
          <a:p>
            <a:pPr marL="342900" indent="-342900">
              <a:lnSpc>
                <a:spcPts val="3359"/>
              </a:lnSpc>
              <a:buFont typeface="+mj-lt"/>
              <a:buAutoNum type="arabicPeriod"/>
            </a:pPr>
            <a:r>
              <a:rPr lang="en-US" altLang="zh-TW" dirty="0">
                <a:solidFill>
                  <a:srgbClr val="000000"/>
                </a:solidFill>
                <a:latin typeface="Nunito Light"/>
              </a:rPr>
              <a:t>Numerous 0 can’t calculate the gradient, makes most ML boosting algorithm invalid.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rgbClr val="000000"/>
              </a:solidFill>
              <a:latin typeface="Nunito Light"/>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a:t>
            </a:fld>
            <a:endParaRPr lang="zh-TW" altLang="en-US"/>
          </a:p>
        </p:txBody>
      </p:sp>
    </p:spTree>
    <p:extLst>
      <p:ext uri="{BB962C8B-B14F-4D97-AF65-F5344CB8AC3E}">
        <p14:creationId xmlns:p14="http://schemas.microsoft.com/office/powerpoint/2010/main" val="4080187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In machine learning, we often stumble upon datasets contains with multiple categorical features. To let the computer understand those categorical data, variable encoding is needed, which helps transform the data. </a:t>
            </a:r>
          </a:p>
          <a:p>
            <a:pPr indent="457200">
              <a:lnSpc>
                <a:spcPts val="3359"/>
              </a:lnSpc>
            </a:pPr>
            <a:r>
              <a:rPr lang="en-US" altLang="zh-TW" dirty="0">
                <a:solidFill>
                  <a:srgbClr val="000000"/>
                </a:solidFill>
                <a:latin typeface="Nunito Light"/>
              </a:rPr>
              <a:t>Until today, many  encoding methods had been created for this such circumstances </a:t>
            </a:r>
          </a:p>
          <a:p>
            <a:pPr indent="457200">
              <a:lnSpc>
                <a:spcPts val="3359"/>
              </a:lnSpc>
            </a:pPr>
            <a:endParaRPr lang="en-US" altLang="zh-TW" dirty="0">
              <a:solidFill>
                <a:srgbClr val="000000"/>
              </a:solidFill>
              <a:latin typeface="Nunito Light"/>
            </a:endParaRPr>
          </a:p>
          <a:p>
            <a:pPr indent="457200">
              <a:lnSpc>
                <a:spcPts val="3359"/>
              </a:lnSpc>
            </a:pPr>
            <a:r>
              <a:rPr lang="en-US" altLang="zh-TW" dirty="0">
                <a:solidFill>
                  <a:srgbClr val="000000"/>
                </a:solidFill>
                <a:latin typeface="Nunito Light"/>
              </a:rPr>
              <a:t>Among all methods,  One Hot encoding is the most commonly used for such scenario for its convenience and efficiency, By creating mutually exclusive dummy variable for each category in each categorical feature.</a:t>
            </a:r>
          </a:p>
          <a:p>
            <a:pPr indent="457200">
              <a:lnSpc>
                <a:spcPts val="3359"/>
              </a:lnSpc>
            </a:pPr>
            <a:r>
              <a:rPr lang="en-US" altLang="zh-TW" dirty="0">
                <a:solidFill>
                  <a:srgbClr val="000000"/>
                </a:solidFill>
                <a:latin typeface="Nunito Light"/>
              </a:rPr>
              <a:t>Yet many problems might come along with it…</a:t>
            </a: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a:t>
            </a:fld>
            <a:endParaRPr lang="zh-TW" altLang="en-US"/>
          </a:p>
        </p:txBody>
      </p:sp>
    </p:spTree>
    <p:extLst>
      <p:ext uri="{BB962C8B-B14F-4D97-AF65-F5344CB8AC3E}">
        <p14:creationId xmlns:p14="http://schemas.microsoft.com/office/powerpoint/2010/main" val="3811690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In machine learning, we often stumble upon datasets contains with multiple categorical features. To let the computer understand those categorical data, variable encoding is needed, which helps transform the data. </a:t>
            </a:r>
          </a:p>
          <a:p>
            <a:pPr indent="457200">
              <a:lnSpc>
                <a:spcPts val="3359"/>
              </a:lnSpc>
            </a:pPr>
            <a:r>
              <a:rPr lang="en-US" altLang="zh-TW" dirty="0">
                <a:solidFill>
                  <a:srgbClr val="000000"/>
                </a:solidFill>
                <a:latin typeface="Nunito Light"/>
              </a:rPr>
              <a:t>Until today, many  encoding methods had been created for this such circumstances </a:t>
            </a:r>
          </a:p>
          <a:p>
            <a:pPr indent="457200">
              <a:lnSpc>
                <a:spcPts val="3359"/>
              </a:lnSpc>
            </a:pPr>
            <a:endParaRPr lang="en-US" altLang="zh-TW" dirty="0">
              <a:solidFill>
                <a:srgbClr val="000000"/>
              </a:solidFill>
              <a:latin typeface="Nunito Light"/>
            </a:endParaRPr>
          </a:p>
          <a:p>
            <a:pPr indent="457200">
              <a:lnSpc>
                <a:spcPts val="3359"/>
              </a:lnSpc>
            </a:pPr>
            <a:r>
              <a:rPr lang="en-US" altLang="zh-TW" dirty="0">
                <a:solidFill>
                  <a:srgbClr val="000000"/>
                </a:solidFill>
                <a:latin typeface="Nunito Light"/>
              </a:rPr>
              <a:t>Among all methods,  One Hot encoding is the most commonly used for such scenario for its convenience and efficiency, By creating mutually exclusive dummy variable for each category in each categorical feature.</a:t>
            </a:r>
          </a:p>
          <a:p>
            <a:pPr indent="457200">
              <a:lnSpc>
                <a:spcPts val="3359"/>
              </a:lnSpc>
            </a:pPr>
            <a:r>
              <a:rPr lang="en-US" altLang="zh-TW" dirty="0">
                <a:solidFill>
                  <a:srgbClr val="000000"/>
                </a:solidFill>
                <a:latin typeface="Nunito Light"/>
              </a:rPr>
              <a:t>Yet many problems might come along with it…</a:t>
            </a: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a:t>
            </a:fld>
            <a:endParaRPr lang="zh-TW" altLang="en-US"/>
          </a:p>
        </p:txBody>
      </p:sp>
    </p:spTree>
    <p:extLst>
      <p:ext uri="{BB962C8B-B14F-4D97-AF65-F5344CB8AC3E}">
        <p14:creationId xmlns:p14="http://schemas.microsoft.com/office/powerpoint/2010/main" val="909835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可以先不要</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a:t>
            </a:fld>
            <a:endParaRPr lang="zh-TW" altLang="en-US"/>
          </a:p>
        </p:txBody>
      </p:sp>
    </p:spTree>
    <p:extLst>
      <p:ext uri="{BB962C8B-B14F-4D97-AF65-F5344CB8AC3E}">
        <p14:creationId xmlns:p14="http://schemas.microsoft.com/office/powerpoint/2010/main" val="2368700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拉開些</a:t>
            </a:r>
            <a:endParaRPr lang="en-US" altLang="zh-TW" dirty="0"/>
          </a:p>
          <a:p>
            <a:r>
              <a:rPr lang="en-US" altLang="zh-TW" dirty="0"/>
              <a:t>Numerical part </a:t>
            </a:r>
            <a:r>
              <a:rPr lang="en-US" altLang="zh-TW" dirty="0">
                <a:sym typeface="Wingdings" panose="05000000000000000000" pitchFamily="2" charset="2"/>
              </a:rPr>
              <a:t></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8</a:t>
            </a:fld>
            <a:endParaRPr lang="zh-TW" altLang="en-US"/>
          </a:p>
        </p:txBody>
      </p:sp>
    </p:spTree>
    <p:extLst>
      <p:ext uri="{BB962C8B-B14F-4D97-AF65-F5344CB8AC3E}">
        <p14:creationId xmlns:p14="http://schemas.microsoft.com/office/powerpoint/2010/main" val="107255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10</a:t>
            </a:fld>
            <a:endParaRPr lang="zh-TW" altLang="en-US"/>
          </a:p>
        </p:txBody>
      </p:sp>
    </p:spTree>
    <p:extLst>
      <p:ext uri="{BB962C8B-B14F-4D97-AF65-F5344CB8AC3E}">
        <p14:creationId xmlns:p14="http://schemas.microsoft.com/office/powerpoint/2010/main" val="42351242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訂版面配置">
    <p:bg>
      <p:bgPr>
        <a:solidFill>
          <a:srgbClr val="1F497D"/>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3CAD5-EC90-4A86-A1FF-05DB2B8639C7}"/>
              </a:ext>
            </a:extLst>
          </p:cNvPr>
          <p:cNvSpPr>
            <a:spLocks noGrp="1"/>
          </p:cNvSpPr>
          <p:nvPr>
            <p:ph type="title" hasCustomPrompt="1"/>
          </p:nvPr>
        </p:nvSpPr>
        <p:spPr/>
        <p:txBody>
          <a:bodyPr/>
          <a:lstStyle>
            <a:lvl1pPr>
              <a:defRPr/>
            </a:lvl1pPr>
          </a:lstStyle>
          <a:p>
            <a:r>
              <a:rPr lang="en-US" altLang="zh-TW" dirty="0"/>
              <a:t>Cover</a:t>
            </a:r>
            <a:endParaRPr lang="zh-TW" altLang="en-US" dirty="0"/>
          </a:p>
        </p:txBody>
      </p:sp>
      <p:sp>
        <p:nvSpPr>
          <p:cNvPr id="3" name="日期版面配置區 2">
            <a:extLst>
              <a:ext uri="{FF2B5EF4-FFF2-40B4-BE49-F238E27FC236}">
                <a16:creationId xmlns:a16="http://schemas.microsoft.com/office/drawing/2014/main" id="{E29376A0-26EB-45AB-8CF8-8FB66B13C58E}"/>
              </a:ext>
            </a:extLst>
          </p:cNvPr>
          <p:cNvSpPr>
            <a:spLocks noGrp="1"/>
          </p:cNvSpPr>
          <p:nvPr>
            <p:ph type="dt" sz="half" idx="10"/>
          </p:nvPr>
        </p:nvSpPr>
        <p:spPr>
          <a:xfrm>
            <a:off x="0" y="7082065"/>
            <a:ext cx="2743200" cy="365125"/>
          </a:xfrm>
        </p:spPr>
        <p:txBody>
          <a:bodyPr/>
          <a:lstStyle/>
          <a:p>
            <a:endParaRPr lang="zh-TW" altLang="en-US"/>
          </a:p>
        </p:txBody>
      </p:sp>
      <p:pic>
        <p:nvPicPr>
          <p:cNvPr id="8" name="圖片 7">
            <a:extLst>
              <a:ext uri="{FF2B5EF4-FFF2-40B4-BE49-F238E27FC236}">
                <a16:creationId xmlns:a16="http://schemas.microsoft.com/office/drawing/2014/main" id="{20CC8490-CBB9-45F8-B1EF-C0A696877291}"/>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graphicFrame>
        <p:nvGraphicFramePr>
          <p:cNvPr id="10" name="表格 9">
            <a:extLst>
              <a:ext uri="{FF2B5EF4-FFF2-40B4-BE49-F238E27FC236}">
                <a16:creationId xmlns:a16="http://schemas.microsoft.com/office/drawing/2014/main" id="{0712AFDC-9927-41CD-9027-E05AB458EE58}"/>
              </a:ext>
            </a:extLst>
          </p:cNvPr>
          <p:cNvGraphicFramePr>
            <a:graphicFrameLocks noGrp="1"/>
          </p:cNvGraphicFramePr>
          <p:nvPr userDrawn="1">
            <p:extLst>
              <p:ext uri="{D42A27DB-BD31-4B8C-83A1-F6EECF244321}">
                <p14:modId xmlns:p14="http://schemas.microsoft.com/office/powerpoint/2010/main" val="275005807"/>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E8D54BF0-CAF3-4BF9-B45E-B062B5243C3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spTree>
    <p:extLst>
      <p:ext uri="{BB962C8B-B14F-4D97-AF65-F5344CB8AC3E}">
        <p14:creationId xmlns:p14="http://schemas.microsoft.com/office/powerpoint/2010/main" val="328463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solidFill>
          <a:srgbClr val="14365C"/>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chemeClr val="bg2"/>
                </a:solidFill>
                <a:latin typeface="Nunito Bold" panose="00000800000000000000" charset="0"/>
              </a:defRPr>
            </a:lvl1pPr>
          </a:lstStyle>
          <a:p>
            <a:r>
              <a:rPr lang="en-US" altLang="zh-TW" dirty="0"/>
              <a:t>Overview</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8" name="投影片編號版面配置區 4">
            <a:extLst>
              <a:ext uri="{FF2B5EF4-FFF2-40B4-BE49-F238E27FC236}">
                <a16:creationId xmlns:a16="http://schemas.microsoft.com/office/drawing/2014/main" id="{FDEA7EC1-F205-450F-9382-C0FB13E2C21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540844A7-BDC9-447E-9E8F-C6A24F6201C0}"/>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A2499BBD-4E82-4164-A3CF-8AD515FA5FF5}"/>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spTree>
    <p:extLst>
      <p:ext uri="{BB962C8B-B14F-4D97-AF65-F5344CB8AC3E}">
        <p14:creationId xmlns:p14="http://schemas.microsoft.com/office/powerpoint/2010/main" val="126963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bg>
      <p:bgPr>
        <a:solidFill>
          <a:srgbClr val="D6C9B9"/>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rgbClr val="14365C"/>
                </a:solidFill>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9" name="投影片編號版面配置區 4">
            <a:extLst>
              <a:ext uri="{FF2B5EF4-FFF2-40B4-BE49-F238E27FC236}">
                <a16:creationId xmlns:a16="http://schemas.microsoft.com/office/drawing/2014/main" id="{D1E7FD01-9A09-4BBD-9A3B-CFB2AA0F8F6A}"/>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95228050-D83D-44D6-A8C9-C6D621AB025C}"/>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8" name="頁尾版面配置區 3">
            <a:extLst>
              <a:ext uri="{FF2B5EF4-FFF2-40B4-BE49-F238E27FC236}">
                <a16:creationId xmlns:a16="http://schemas.microsoft.com/office/drawing/2014/main" id="{E8EDBC51-4A2F-4C02-869B-F6EFA5C84BF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spTree>
    <p:extLst>
      <p:ext uri="{BB962C8B-B14F-4D97-AF65-F5344CB8AC3E}">
        <p14:creationId xmlns:p14="http://schemas.microsoft.com/office/powerpoint/2010/main" val="20390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bg>
      <p:bgPr>
        <a:solidFill>
          <a:srgbClr val="F8F8F8"/>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49CDC-0064-4535-BE37-57EDAE5FCDB7}"/>
              </a:ext>
            </a:extLst>
          </p:cNvPr>
          <p:cNvSpPr>
            <a:spLocks noGrp="1"/>
          </p:cNvSpPr>
          <p:nvPr>
            <p:ph type="title" hasCustomPrompt="1"/>
          </p:nvPr>
        </p:nvSpPr>
        <p:spPr/>
        <p:txBody>
          <a:bodyPr/>
          <a:lstStyle>
            <a:lvl1pPr>
              <a:defRPr>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1EEC7F76-FBED-4417-B514-4E1179FE2307}"/>
              </a:ext>
            </a:extLst>
          </p:cNvPr>
          <p:cNvSpPr>
            <a:spLocks noGrp="1"/>
          </p:cNvSpPr>
          <p:nvPr>
            <p:ph type="dt" sz="half" idx="10"/>
          </p:nvPr>
        </p:nvSpPr>
        <p:spPr>
          <a:xfrm>
            <a:off x="0" y="6923314"/>
            <a:ext cx="2743200" cy="365125"/>
          </a:xfrm>
        </p:spPr>
        <p:txBody>
          <a:bodyPr/>
          <a:lstStyle/>
          <a:p>
            <a:endParaRPr lang="zh-TW" altLang="en-US" dirty="0"/>
          </a:p>
        </p:txBody>
      </p:sp>
      <p:pic>
        <p:nvPicPr>
          <p:cNvPr id="6" name="圖片 5">
            <a:extLst>
              <a:ext uri="{FF2B5EF4-FFF2-40B4-BE49-F238E27FC236}">
                <a16:creationId xmlns:a16="http://schemas.microsoft.com/office/drawing/2014/main" id="{6BF43F20-E76E-45F4-A1B9-AD851E0EFFA2}"/>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7" name="頁尾版面配置區 3">
            <a:extLst>
              <a:ext uri="{FF2B5EF4-FFF2-40B4-BE49-F238E27FC236}">
                <a16:creationId xmlns:a16="http://schemas.microsoft.com/office/drawing/2014/main" id="{59250447-0BF4-401C-A2C1-FF8EBF7D5DE3}"/>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sp>
        <p:nvSpPr>
          <p:cNvPr id="8" name="投影片編號版面配置區 4">
            <a:extLst>
              <a:ext uri="{FF2B5EF4-FFF2-40B4-BE49-F238E27FC236}">
                <a16:creationId xmlns:a16="http://schemas.microsoft.com/office/drawing/2014/main" id="{72357138-28C4-46CD-ACAC-BF33C9BD935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9" name="表格 8">
            <a:extLst>
              <a:ext uri="{FF2B5EF4-FFF2-40B4-BE49-F238E27FC236}">
                <a16:creationId xmlns:a16="http://schemas.microsoft.com/office/drawing/2014/main" id="{19B281EA-9D28-4F85-BA4B-06782E045F19}"/>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Tree>
    <p:extLst>
      <p:ext uri="{BB962C8B-B14F-4D97-AF65-F5344CB8AC3E}">
        <p14:creationId xmlns:p14="http://schemas.microsoft.com/office/powerpoint/2010/main" val="1608574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B86E69-ADAE-4EB9-BC8A-335444C3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2BC6CF5-FB01-42AD-8BE6-1A095724F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654B0A-AB12-4323-980F-C8B73CED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101B47B3-5C20-4DAF-8FCA-E220EAC42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Institute of Industrial Engineering, NTU |  Terry Yang | 2022</a:t>
            </a:r>
            <a:endParaRPr lang="zh-TW" altLang="en-US"/>
          </a:p>
        </p:txBody>
      </p:sp>
      <p:sp>
        <p:nvSpPr>
          <p:cNvPr id="6" name="投影片編號版面配置區 5">
            <a:extLst>
              <a:ext uri="{FF2B5EF4-FFF2-40B4-BE49-F238E27FC236}">
                <a16:creationId xmlns:a16="http://schemas.microsoft.com/office/drawing/2014/main" id="{680F8AAB-652D-4351-8A0C-16360C2F5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898B9-D61D-4D48-A25C-8223EF15D6EF}" type="slidenum">
              <a:rPr lang="zh-TW" altLang="en-US" smtClean="0"/>
              <a:t>‹#›</a:t>
            </a:fld>
            <a:endParaRPr lang="zh-TW" altLang="en-US"/>
          </a:p>
        </p:txBody>
      </p:sp>
    </p:spTree>
    <p:extLst>
      <p:ext uri="{BB962C8B-B14F-4D97-AF65-F5344CB8AC3E}">
        <p14:creationId xmlns:p14="http://schemas.microsoft.com/office/powerpoint/2010/main" val="672191282"/>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76" r:id="rId3"/>
    <p:sldLayoutId id="2147483674"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chart" Target="../charts/chart10.xml"/><Relationship Id="rId11" Type="http://schemas.openxmlformats.org/officeDocument/2006/relationships/chart" Target="../charts/chart15.xml"/><Relationship Id="rId5" Type="http://schemas.openxmlformats.org/officeDocument/2006/relationships/chart" Target="../charts/chart9.xml"/><Relationship Id="rId10" Type="http://schemas.openxmlformats.org/officeDocument/2006/relationships/chart" Target="../charts/chart14.xml"/><Relationship Id="rId4" Type="http://schemas.openxmlformats.org/officeDocument/2006/relationships/chart" Target="../charts/chart8.xml"/><Relationship Id="rId9" Type="http://schemas.openxmlformats.org/officeDocument/2006/relationships/chart" Target="../charts/chart13.xml"/></Relationships>
</file>

<file path=ppt/slides/_rels/slide16.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chart" Target="../charts/chart18.xml"/><Relationship Id="rId4" Type="http://schemas.openxmlformats.org/officeDocument/2006/relationships/chart" Target="../charts/chart17.xml"/></Relationships>
</file>

<file path=ppt/slides/_rels/slide17.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chart" Target="../charts/chart30.xml"/><Relationship Id="rId5" Type="http://schemas.openxmlformats.org/officeDocument/2006/relationships/chart" Target="../charts/chart29.xml"/><Relationship Id="rId4" Type="http://schemas.openxmlformats.org/officeDocument/2006/relationships/chart" Target="../charts/chart2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chart" Target="../charts/chart32.xml"/><Relationship Id="rId4" Type="http://schemas.openxmlformats.org/officeDocument/2006/relationships/chart" Target="../charts/chart3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4.xml"/><Relationship Id="rId4" Type="http://schemas.openxmlformats.org/officeDocument/2006/relationships/image" Target="../media/image28.gif"/></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6228B413-450E-4F2A-99E6-B93FEB1E06EA}"/>
              </a:ext>
            </a:extLst>
          </p:cNvPr>
          <p:cNvGrpSpPr/>
          <p:nvPr/>
        </p:nvGrpSpPr>
        <p:grpSpPr>
          <a:xfrm>
            <a:off x="0" y="609674"/>
            <a:ext cx="12192000" cy="4963007"/>
            <a:chOff x="4887692" y="7532384"/>
            <a:chExt cx="12170216" cy="5575300"/>
          </a:xfrm>
        </p:grpSpPr>
        <p:pic>
          <p:nvPicPr>
            <p:cNvPr id="10" name="Picture 2" descr="1*nsCMPADsdk7NuREtMTWUVg.png (1200×799)">
              <a:extLst>
                <a:ext uri="{FF2B5EF4-FFF2-40B4-BE49-F238E27FC236}">
                  <a16:creationId xmlns:a16="http://schemas.microsoft.com/office/drawing/2014/main" id="{B0E475AB-C317-4E14-9804-95B49CA6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92" y="7532384"/>
              <a:ext cx="12170216" cy="5575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2F293C3-C334-4FAD-BFB3-AE913C69F3CD}"/>
                </a:ext>
              </a:extLst>
            </p:cNvPr>
            <p:cNvSpPr/>
            <p:nvPr/>
          </p:nvSpPr>
          <p:spPr>
            <a:xfrm>
              <a:off x="4887692" y="7532384"/>
              <a:ext cx="12170216" cy="5575300"/>
            </a:xfrm>
            <a:prstGeom prst="rect">
              <a:avLst/>
            </a:prstGeom>
            <a:solidFill>
              <a:srgbClr val="1F4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D0C1AC"/>
                </a:solidFill>
              </a:endParaRPr>
            </a:p>
          </p:txBody>
        </p:sp>
      </p:grpSp>
      <p:sp>
        <p:nvSpPr>
          <p:cNvPr id="8" name="標題 1">
            <a:extLst>
              <a:ext uri="{FF2B5EF4-FFF2-40B4-BE49-F238E27FC236}">
                <a16:creationId xmlns:a16="http://schemas.microsoft.com/office/drawing/2014/main" id="{2D584EFC-6376-476C-A5DF-F38A483FDDBE}"/>
              </a:ext>
            </a:extLst>
          </p:cNvPr>
          <p:cNvSpPr txBox="1">
            <a:spLocks/>
          </p:cNvSpPr>
          <p:nvPr/>
        </p:nvSpPr>
        <p:spPr>
          <a:xfrm>
            <a:off x="859984" y="1348105"/>
            <a:ext cx="1051560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3600" dirty="0">
                <a:solidFill>
                  <a:schemeClr val="bg2"/>
                </a:solidFill>
                <a:latin typeface="Nunito Bold"/>
              </a:rPr>
              <a:t>Supervised &amp; Unsupervised Encoding Methods of Categorical Variables for Prediction Performance Enhancement</a:t>
            </a:r>
            <a:r>
              <a:rPr lang="zh-TW" altLang="en-US" sz="3600" dirty="0">
                <a:solidFill>
                  <a:schemeClr val="bg2"/>
                </a:solidFill>
                <a:latin typeface="Nunito Bold"/>
              </a:rPr>
              <a:t> </a:t>
            </a:r>
            <a:endParaRPr lang="en-US" altLang="zh-TW" sz="3600" dirty="0">
              <a:solidFill>
                <a:schemeClr val="bg2"/>
              </a:solidFill>
              <a:latin typeface="Nunito Bold"/>
            </a:endParaRPr>
          </a:p>
        </p:txBody>
      </p:sp>
      <p:sp>
        <p:nvSpPr>
          <p:cNvPr id="9" name="TextBox 3">
            <a:extLst>
              <a:ext uri="{FF2B5EF4-FFF2-40B4-BE49-F238E27FC236}">
                <a16:creationId xmlns:a16="http://schemas.microsoft.com/office/drawing/2014/main" id="{C323AD5E-6566-4A99-85E1-EF3D0E4F123A}"/>
              </a:ext>
            </a:extLst>
          </p:cNvPr>
          <p:cNvSpPr txBox="1"/>
          <p:nvPr/>
        </p:nvSpPr>
        <p:spPr>
          <a:xfrm>
            <a:off x="849092" y="4834255"/>
            <a:ext cx="10515600" cy="496290"/>
          </a:xfrm>
          <a:prstGeom prst="rect">
            <a:avLst/>
          </a:prstGeom>
        </p:spPr>
        <p:txBody>
          <a:bodyPr wrap="square" lIns="0" tIns="0" rIns="0" bIns="0" rtlCol="0" anchor="t">
            <a:spAutoFit/>
          </a:bodyPr>
          <a:lstStyle/>
          <a:p>
            <a:pPr algn="r">
              <a:lnSpc>
                <a:spcPts val="4200"/>
              </a:lnSpc>
            </a:pPr>
            <a:r>
              <a:rPr lang="en-US" altLang="zh-TW" sz="2400" dirty="0">
                <a:solidFill>
                  <a:schemeClr val="bg2"/>
                </a:solidFill>
                <a:latin typeface="Nunito Bold"/>
              </a:rPr>
              <a:t>By Yun-Hao Yang</a:t>
            </a:r>
            <a:endParaRPr lang="en-US" sz="2000" dirty="0">
              <a:solidFill>
                <a:schemeClr val="bg2"/>
              </a:solidFill>
              <a:latin typeface="Nunito"/>
            </a:endParaRPr>
          </a:p>
        </p:txBody>
      </p:sp>
      <p:pic>
        <p:nvPicPr>
          <p:cNvPr id="13" name="Picture 6" descr="https://miro.medium.com/max/828/1*vSq_qbgw1xhR86DFMlMgUQ.jpeg">
            <a:extLst>
              <a:ext uri="{FF2B5EF4-FFF2-40B4-BE49-F238E27FC236}">
                <a16:creationId xmlns:a16="http://schemas.microsoft.com/office/drawing/2014/main" id="{16CBD374-4CC2-4C74-849D-C3310FC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353" y="5037202"/>
            <a:ext cx="7886700" cy="57340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39AE4E7-FAAE-4EF3-98DB-0FAE36FE5802}"/>
              </a:ext>
            </a:extLst>
          </p:cNvPr>
          <p:cNvGrpSpPr/>
          <p:nvPr/>
        </p:nvGrpSpPr>
        <p:grpSpPr>
          <a:xfrm>
            <a:off x="7980804" y="5671642"/>
            <a:ext cx="4029408" cy="1369415"/>
            <a:chOff x="7571229" y="5726504"/>
            <a:chExt cx="4029408" cy="1369415"/>
          </a:xfrm>
        </p:grpSpPr>
        <p:pic>
          <p:nvPicPr>
            <p:cNvPr id="4" name="圖片 3">
              <a:extLst>
                <a:ext uri="{FF2B5EF4-FFF2-40B4-BE49-F238E27FC236}">
                  <a16:creationId xmlns:a16="http://schemas.microsoft.com/office/drawing/2014/main" id="{B5D036F7-0191-4F2C-958C-5CAA49A999A7}"/>
                </a:ext>
              </a:extLst>
            </p:cNvPr>
            <p:cNvPicPr>
              <a:picLocks noChangeAspect="1"/>
            </p:cNvPicPr>
            <p:nvPr/>
          </p:nvPicPr>
          <p:blipFill>
            <a:blip r:embed="rId5"/>
            <a:stretch>
              <a:fillRect/>
            </a:stretch>
          </p:blipFill>
          <p:spPr>
            <a:xfrm>
              <a:off x="7571229" y="5726504"/>
              <a:ext cx="1369415" cy="1369415"/>
            </a:xfrm>
            <a:prstGeom prst="rect">
              <a:avLst/>
            </a:prstGeom>
          </p:spPr>
        </p:pic>
        <p:pic>
          <p:nvPicPr>
            <p:cNvPr id="1026" name="Picture 2" descr="https://upload.wikimedia.org/wikipedia/zh/thumb/4/4c/National_Taiwan_University_logo.svg/1200px-National_Taiwan_University_logo.svg.png">
              <a:extLst>
                <a:ext uri="{FF2B5EF4-FFF2-40B4-BE49-F238E27FC236}">
                  <a16:creationId xmlns:a16="http://schemas.microsoft.com/office/drawing/2014/main" id="{4532167B-AF1B-45B2-B5AE-9010A5F9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781" y="5992532"/>
              <a:ext cx="755015" cy="755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jimanet.jp/wp-content/uploads/APIEMS.png">
              <a:extLst>
                <a:ext uri="{FF2B5EF4-FFF2-40B4-BE49-F238E27FC236}">
                  <a16:creationId xmlns:a16="http://schemas.microsoft.com/office/drawing/2014/main" id="{596B3AEF-378D-4949-8ED6-F54272ED6C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5933" y="6063090"/>
              <a:ext cx="1414704" cy="5865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頁尾版面配置區 3">
            <a:extLst>
              <a:ext uri="{FF2B5EF4-FFF2-40B4-BE49-F238E27FC236}">
                <a16:creationId xmlns:a16="http://schemas.microsoft.com/office/drawing/2014/main" id="{A238A44F-2113-4B94-A589-72A1C4E83809}"/>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spTree>
    <p:extLst>
      <p:ext uri="{BB962C8B-B14F-4D97-AF65-F5344CB8AC3E}">
        <p14:creationId xmlns:p14="http://schemas.microsoft.com/office/powerpoint/2010/main" val="16865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1641418312"/>
              </p:ext>
            </p:extLst>
          </p:nvPr>
        </p:nvGraphicFramePr>
        <p:xfrm>
          <a:off x="11172825"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1727200297"/>
              </p:ext>
            </p:extLst>
          </p:nvPr>
        </p:nvGraphicFramePr>
        <p:xfrm>
          <a:off x="10135718"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Tuna</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59625379"/>
              </p:ext>
            </p:extLst>
          </p:nvPr>
        </p:nvGraphicFramePr>
        <p:xfrm>
          <a:off x="9098609"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Cod</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3282342801"/>
              </p:ext>
            </p:extLst>
          </p:nvPr>
        </p:nvGraphicFramePr>
        <p:xfrm>
          <a:off x="8061500"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Frog</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3107689093"/>
              </p:ext>
            </p:extLst>
          </p:nvPr>
        </p:nvGraphicFramePr>
        <p:xfrm>
          <a:off x="7024391"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135571787"/>
              </p:ext>
            </p:extLst>
          </p:nvPr>
        </p:nvGraphicFramePr>
        <p:xfrm>
          <a:off x="5987282" y="1865452"/>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Toad</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4F2F3105-EBA7-4A57-B847-B92146762925}"/>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highlight>
                  <a:srgbClr val="FFFF00"/>
                </a:highlight>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B3BF4DDA-DEA9-4CC8-8B30-B87C7DC729CF}"/>
              </a:ext>
            </a:extLst>
          </p:cNvPr>
          <p:cNvGraphicFramePr>
            <a:graphicFrameLocks noGrp="1"/>
          </p:cNvGraphicFramePr>
          <p:nvPr>
            <p:extLst>
              <p:ext uri="{D42A27DB-BD31-4B8C-83A1-F6EECF244321}">
                <p14:modId xmlns:p14="http://schemas.microsoft.com/office/powerpoint/2010/main" val="280661438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35736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3.7037E-7 L -0.02305 -0.03935 C -0.02787 -0.04838 -0.03503 -0.05324 -0.04258 -0.05324 C -0.05104 -0.05324 -0.05795 -0.04838 -0.06276 -0.03935 L -0.08555 3.7037E-7 " pathEditMode="relative" rAng="0" ptsTypes="AAAAA">
                                      <p:cBhvr>
                                        <p:cTn id="6" dur="1000" fill="hold"/>
                                        <p:tgtEl>
                                          <p:spTgt spid="24"/>
                                        </p:tgtEl>
                                        <p:attrNameLst>
                                          <p:attrName>ppt_x</p:attrName>
                                          <p:attrName>ppt_y</p:attrName>
                                        </p:attrNameLst>
                                      </p:cBhvr>
                                      <p:rCtr x="-4284" y="-2662"/>
                                    </p:animMotion>
                                  </p:childTnLst>
                                </p:cTn>
                              </p:par>
                              <p:par>
                                <p:cTn id="7" presetID="37" presetClass="path" presetSubtype="0" accel="50000" decel="50000" fill="hold" nodeType="withEffect">
                                  <p:stCondLst>
                                    <p:cond delay="0"/>
                                  </p:stCondLst>
                                  <p:childTnLst>
                                    <p:animMotion origin="layout" path="M -0.00209 0.0007 L 0.08893 0.04074 C 0.10781 0.04977 0.13632 0.05463 0.1664 0.05463 C 0.20026 0.05463 0.22773 0.04977 0.24648 0.04074 L 0.33802 0.0007 " pathEditMode="relative" rAng="0" ptsTypes="AAAAA">
                                      <p:cBhvr>
                                        <p:cTn id="8" dur="1000" fill="hold"/>
                                        <p:tgtEl>
                                          <p:spTgt spid="23"/>
                                        </p:tgtEl>
                                        <p:attrNameLst>
                                          <p:attrName>ppt_x</p:attrName>
                                          <p:attrName>ppt_y</p:attrName>
                                        </p:attrNameLst>
                                      </p:cBhvr>
                                      <p:rCtr x="17005" y="2685"/>
                                    </p:animMotion>
                                  </p:childTnLst>
                                </p:cTn>
                              </p:par>
                              <p:par>
                                <p:cTn id="9" presetID="37" presetClass="path" presetSubtype="0" accel="50000" decel="50000" fill="hold" nodeType="withEffect">
                                  <p:stCondLst>
                                    <p:cond delay="0"/>
                                  </p:stCondLst>
                                  <p:childTnLst>
                                    <p:animMotion origin="layout" path="M -2.91667E-6 7.40741E-7 L 0.06901 -0.04051 C 0.08347 -0.04954 0.10521 -0.0544 0.12774 -0.0544 C 0.15365 -0.0544 0.17435 -0.04954 0.18881 -0.04051 L 0.25834 7.40741E-7 " pathEditMode="relative" rAng="0" ptsTypes="AAAAA">
                                      <p:cBhvr>
                                        <p:cTn id="10" dur="1000" fill="hold"/>
                                        <p:tgtEl>
                                          <p:spTgt spid="25"/>
                                        </p:tgtEl>
                                        <p:attrNameLst>
                                          <p:attrName>ppt_x</p:attrName>
                                          <p:attrName>ppt_y</p:attrName>
                                        </p:attrNameLst>
                                      </p:cBhvr>
                                      <p:rCtr x="12917" y="-2731"/>
                                    </p:animMotion>
                                  </p:childTnLst>
                                </p:cTn>
                              </p:par>
                              <p:par>
                                <p:cTn id="11" presetID="37" presetClass="path" presetSubtype="0" accel="50000" decel="50000" fill="hold" nodeType="withEffect">
                                  <p:stCondLst>
                                    <p:cond delay="0"/>
                                  </p:stCondLst>
                                  <p:childTnLst>
                                    <p:animMotion origin="layout" path="M -4.79167E-6 7.40741E-7 L -0.02343 0.04005 C -0.02812 0.04907 -0.03541 0.05393 -0.04309 0.05393 C -0.05182 0.05393 -0.05872 0.04907 -0.06341 0.04005 L -0.08658 7.40741E-7 " pathEditMode="relative" rAng="0" ptsTypes="AAAAA">
                                      <p:cBhvr>
                                        <p:cTn id="12" dur="1000" fill="hold"/>
                                        <p:tgtEl>
                                          <p:spTgt spid="26"/>
                                        </p:tgtEl>
                                        <p:attrNameLst>
                                          <p:attrName>ppt_x</p:attrName>
                                          <p:attrName>ppt_y</p:attrName>
                                        </p:attrNameLst>
                                      </p:cBhvr>
                                      <p:rCtr x="-4336" y="2685"/>
                                    </p:animMotion>
                                  </p:childTnLst>
                                </p:cTn>
                              </p:par>
                              <p:par>
                                <p:cTn id="13" presetID="37" presetClass="path" presetSubtype="0" accel="50000" decel="50000" fill="hold" nodeType="withEffect">
                                  <p:stCondLst>
                                    <p:cond delay="0"/>
                                  </p:stCondLst>
                                  <p:childTnLst>
                                    <p:animMotion origin="layout" path="M -4.16667E-6 3.7037E-7 L -0.02317 -0.02222 C -0.02773 -0.02708 -0.03515 -0.02963 -0.04244 -0.02963 C -0.05104 -0.02963 -0.05794 -0.02708 -0.0625 -0.02222 L -0.08528 3.7037E-7 " pathEditMode="relative" rAng="0" ptsTypes="AAAAA">
                                      <p:cBhvr>
                                        <p:cTn id="14" dur="1000" fill="hold"/>
                                        <p:tgtEl>
                                          <p:spTgt spid="27"/>
                                        </p:tgtEl>
                                        <p:attrNameLst>
                                          <p:attrName>ppt_x</p:attrName>
                                          <p:attrName>ppt_y</p:attrName>
                                        </p:attrNameLst>
                                      </p:cBhvr>
                                      <p:rCtr x="-4271" y="-1481"/>
                                    </p:animMotion>
                                  </p:childTnLst>
                                </p:cTn>
                              </p:par>
                              <p:par>
                                <p:cTn id="15" presetID="37" presetClass="path" presetSubtype="0" accel="50000" decel="50000" fill="hold" nodeType="withEffect">
                                  <p:stCondLst>
                                    <p:cond delay="0"/>
                                  </p:stCondLst>
                                  <p:childTnLst>
                                    <p:animMotion origin="layout" path="M -0.01198 7.40741E-7 L -0.10065 0.04005 C -0.11927 0.04907 -0.14661 0.05393 -0.17539 0.05393 C -0.20833 0.05393 -0.2345 0.04907 -0.25286 0.04005 L -0.3401 7.40741E-7 " pathEditMode="relative" rAng="0" ptsTypes="AAAAA">
                                      <p:cBhvr>
                                        <p:cTn id="16" dur="1000" fill="hold"/>
                                        <p:tgtEl>
                                          <p:spTgt spid="22"/>
                                        </p:tgtEl>
                                        <p:attrNameLst>
                                          <p:attrName>ppt_x</p:attrName>
                                          <p:attrName>ppt_y</p:attrName>
                                        </p:attrNameLst>
                                      </p:cBhvr>
                                      <p:rCtr x="-1640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2666743781"/>
              </p:ext>
            </p:extLst>
          </p:nvPr>
        </p:nvGraphicFramePr>
        <p:xfrm>
          <a:off x="5987282"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2166264501"/>
              </p:ext>
            </p:extLst>
          </p:nvPr>
        </p:nvGraphicFramePr>
        <p:xfrm>
          <a:off x="11172825"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Frog</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1581445004"/>
              </p:ext>
            </p:extLst>
          </p:nvPr>
        </p:nvGraphicFramePr>
        <p:xfrm>
          <a:off x="7024391"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911196447"/>
              </p:ext>
            </p:extLst>
          </p:nvPr>
        </p:nvGraphicFramePr>
        <p:xfrm>
          <a:off x="9098609"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Tuna</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241438890"/>
              </p:ext>
            </p:extLst>
          </p:nvPr>
        </p:nvGraphicFramePr>
        <p:xfrm>
          <a:off x="8061500"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Cod</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1687767340"/>
              </p:ext>
            </p:extLst>
          </p:nvPr>
        </p:nvGraphicFramePr>
        <p:xfrm>
          <a:off x="10135718"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Toad</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2F1EA623-4A71-49FB-B808-FE0950E7F1E2}"/>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CEC6F0FD-2EDD-4DB2-A53F-E12B27BC2DBB}"/>
              </a:ext>
            </a:extLst>
          </p:cNvPr>
          <p:cNvGraphicFramePr>
            <a:graphicFrameLocks noGrp="1"/>
          </p:cNvGraphicFramePr>
          <p:nvPr>
            <p:extLst>
              <p:ext uri="{D42A27DB-BD31-4B8C-83A1-F6EECF244321}">
                <p14:modId xmlns:p14="http://schemas.microsoft.com/office/powerpoint/2010/main" val="369818039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6980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3.33333E-6 7.40741E-7 L 0.02279 0.04005 C 0.02761 0.04907 0.03477 0.05393 0.04232 0.05393 C 0.05078 0.05393 0.05769 0.04907 0.0625 0.04005 L 0.08542 7.40741E-7 " pathEditMode="relative" rAng="0" ptsTypes="AAAAA">
                                      <p:cBhvr>
                                        <p:cTn id="6" dur="1000" fill="hold"/>
                                        <p:tgtEl>
                                          <p:spTgt spid="24"/>
                                        </p:tgtEl>
                                        <p:attrNameLst>
                                          <p:attrName>ppt_x</p:attrName>
                                          <p:attrName>ppt_y</p:attrName>
                                        </p:attrNameLst>
                                      </p:cBhvr>
                                      <p:rCtr x="4271" y="2685"/>
                                    </p:animMotion>
                                  </p:childTnLst>
                                </p:cTn>
                              </p:par>
                              <p:par>
                                <p:cTn id="7" presetID="37" presetClass="path" presetSubtype="0" accel="50000" decel="50000" fill="hold" nodeType="withEffect">
                                  <p:stCondLst>
                                    <p:cond delay="0"/>
                                  </p:stCondLst>
                                  <p:childTnLst>
                                    <p:animMotion origin="layout" path="M 0.00039 7.40741E-7 L -0.0224 -0.03958 C -0.02721 -0.04861 -0.03425 -0.05324 -0.0418 -0.05324 C -0.05026 -0.05324 -0.05703 -0.04861 -0.06185 -0.03958 L -0.08451 7.40741E-7 " pathEditMode="relative" rAng="0" ptsTypes="AAAAA">
                                      <p:cBhvr>
                                        <p:cTn id="8" dur="1000" fill="hold"/>
                                        <p:tgtEl>
                                          <p:spTgt spid="22"/>
                                        </p:tgtEl>
                                        <p:attrNameLst>
                                          <p:attrName>ppt_x</p:attrName>
                                          <p:attrName>ppt_y</p:attrName>
                                        </p:attrNameLst>
                                      </p:cBhvr>
                                      <p:rCtr x="-4245" y="-2662"/>
                                    </p:animMotion>
                                  </p:childTnLst>
                                </p:cTn>
                              </p:par>
                              <p:par>
                                <p:cTn id="9" presetID="37" presetClass="path" presetSubtype="0" accel="50000" decel="50000" fill="hold" nodeType="withEffect">
                                  <p:stCondLst>
                                    <p:cond delay="0"/>
                                  </p:stCondLst>
                                  <p:childTnLst>
                                    <p:animMotion origin="layout" path="M 4.58333E-6 7.40741E-7 L 0.02278 0.04005 C 0.02747 0.04907 0.03463 0.05393 0.04218 0.05393 C 0.05065 0.05393 0.05755 0.04907 0.06224 0.04005 L 0.08515 7.40741E-7 " pathEditMode="relative" rAng="0" ptsTypes="AAAAA">
                                      <p:cBhvr>
                                        <p:cTn id="10" dur="1000" fill="hold"/>
                                        <p:tgtEl>
                                          <p:spTgt spid="26"/>
                                        </p:tgtEl>
                                        <p:attrNameLst>
                                          <p:attrName>ppt_x</p:attrName>
                                          <p:attrName>ppt_y</p:attrName>
                                        </p:attrNameLst>
                                      </p:cBhvr>
                                      <p:rCtr x="4258" y="2685"/>
                                    </p:animMotion>
                                  </p:childTnLst>
                                </p:cTn>
                              </p:par>
                              <p:par>
                                <p:cTn id="11" presetID="37" presetClass="path" presetSubtype="0" accel="50000" decel="50000" fill="hold" nodeType="withEffect">
                                  <p:stCondLst>
                                    <p:cond delay="0"/>
                                  </p:stCondLst>
                                  <p:childTnLst>
                                    <p:animMotion origin="layout" path="M 0.00013 7.40741E-7 L -0.02278 -0.03218 C -0.02747 -0.03935 -0.03463 -0.04282 -0.04219 -0.04282 C -0.05065 -0.04282 -0.05755 -0.03935 -0.06224 -0.03218 L -0.08502 7.40741E-7 " pathEditMode="relative" rAng="0" ptsTypes="AAAAA">
                                      <p:cBhvr>
                                        <p:cTn id="12" dur="1000" fill="hold"/>
                                        <p:tgtEl>
                                          <p:spTgt spid="27"/>
                                        </p:tgtEl>
                                        <p:attrNameLst>
                                          <p:attrName>ppt_x</p:attrName>
                                          <p:attrName>ppt_y</p:attrName>
                                        </p:attrNameLst>
                                      </p:cBhvr>
                                      <p:rCtr x="-4258"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601439727"/>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B w="38100" cmpd="sng">
                      <a:noFill/>
                    </a:lnB>
                    <a:solidFill>
                      <a:srgbClr val="C47660"/>
                    </a:solidFill>
                  </a:tcPr>
                </a:tc>
                <a:tc>
                  <a:txBody>
                    <a:bodyPr/>
                    <a:lstStyle/>
                    <a:p>
                      <a:pPr algn="ctr"/>
                      <a:r>
                        <a:rPr lang="en-US" altLang="zh-TW" dirty="0"/>
                        <a:t>Tuna</a:t>
                      </a:r>
                      <a:endParaRPr lang="zh-TW" altLang="en-US" dirty="0"/>
                    </a:p>
                  </a:txBody>
                  <a:tcPr anchor="ctr">
                    <a:lnB w="38100" cmpd="sng">
                      <a:noFill/>
                    </a:lnB>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Cod</a:t>
                      </a:r>
                      <a:endParaRPr lang="zh-TW" altLang="en-US" dirty="0"/>
                    </a:p>
                  </a:txBody>
                  <a:tcPr anchor="ctr">
                    <a:lnB w="38100" cmpd="sng">
                      <a:noFill/>
                    </a:lnB>
                    <a:solidFill>
                      <a:srgbClr val="1F497D"/>
                    </a:solidFill>
                  </a:tcPr>
                </a:tc>
                <a:tc>
                  <a:txBody>
                    <a:bodyPr/>
                    <a:lstStyle/>
                    <a:p>
                      <a:pPr algn="ctr"/>
                      <a:r>
                        <a:rPr lang="en-US" altLang="zh-TW" dirty="0"/>
                        <a:t>Toad</a:t>
                      </a:r>
                      <a:endParaRPr lang="zh-TW" altLang="en-US" dirty="0"/>
                    </a:p>
                  </a:txBody>
                  <a:tcPr anchor="ctr">
                    <a:lnB w="38100" cmpd="sng">
                      <a:noFill/>
                    </a:lnB>
                    <a:solidFill>
                      <a:srgbClr val="D79DA7"/>
                    </a:solidFill>
                  </a:tcPr>
                </a:tc>
                <a:tc>
                  <a:txBody>
                    <a:bodyPr/>
                    <a:lstStyle/>
                    <a:p>
                      <a:pPr algn="ctr"/>
                      <a:r>
                        <a:rPr lang="en-US" altLang="zh-TW" dirty="0"/>
                        <a:t>Frog</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a:solidFill>
                <a:srgbClr val="000000"/>
              </a:solidFill>
              <a:latin typeface="Nunito Light"/>
            </a:endParaRPr>
          </a:p>
          <a:p>
            <a:pPr marL="342900" indent="-342900">
              <a:lnSpc>
                <a:spcPts val="3359"/>
              </a:lnSpc>
              <a:buFont typeface="+mj-lt"/>
              <a:buAutoNum type="arabicPeriod"/>
            </a:pPr>
            <a:r>
              <a:rPr lang="en-US" altLang="zh-TW">
                <a:solidFill>
                  <a:srgbClr val="000000"/>
                </a:solidFill>
                <a:latin typeface="Nunito Light"/>
              </a:rPr>
              <a:t>Grouping similar, correlated features</a:t>
            </a:r>
          </a:p>
          <a:p>
            <a:pPr marL="342900" indent="-342900">
              <a:lnSpc>
                <a:spcPts val="3359"/>
              </a:lnSpc>
              <a:buFont typeface="+mj-lt"/>
              <a:buAutoNum type="arabicPeriod"/>
            </a:pPr>
            <a:r>
              <a:rPr lang="en-US" altLang="zh-TW">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a:solidFill>
                  <a:srgbClr val="000000"/>
                </a:solidFill>
                <a:latin typeface="Nunito Light"/>
              </a:rPr>
              <a:t>BCD encode on each feature group</a:t>
            </a:r>
            <a:endParaRPr lang="en-US" altLang="zh-TW" dirty="0">
              <a:solidFill>
                <a:srgbClr val="000000"/>
              </a:solidFill>
              <a:latin typeface="Nunito Light"/>
            </a:endParaRPr>
          </a:p>
        </p:txBody>
      </p:sp>
      <p:graphicFrame>
        <p:nvGraphicFramePr>
          <p:cNvPr id="9" name="表格 8">
            <a:extLst>
              <a:ext uri="{FF2B5EF4-FFF2-40B4-BE49-F238E27FC236}">
                <a16:creationId xmlns:a16="http://schemas.microsoft.com/office/drawing/2014/main" id="{4D009614-2758-4D14-9104-9060C0A12444}"/>
              </a:ext>
            </a:extLst>
          </p:cNvPr>
          <p:cNvGraphicFramePr>
            <a:graphicFrameLocks noGrp="1"/>
          </p:cNvGraphicFramePr>
          <p:nvPr>
            <p:extLst>
              <p:ext uri="{D42A27DB-BD31-4B8C-83A1-F6EECF244321}">
                <p14:modId xmlns:p14="http://schemas.microsoft.com/office/powerpoint/2010/main" val="369818039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0657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183717264"/>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925335159"/>
                    </a:ext>
                  </a:extLst>
                </a:gridCol>
                <a:gridCol w="1816100">
                  <a:extLst>
                    <a:ext uri="{9D8B030D-6E8A-4147-A177-3AD203B41FA5}">
                      <a16:colId xmlns:a16="http://schemas.microsoft.com/office/drawing/2014/main" val="1225509667"/>
                    </a:ext>
                  </a:extLst>
                </a:gridCol>
                <a:gridCol w="1816100">
                  <a:extLst>
                    <a:ext uri="{9D8B030D-6E8A-4147-A177-3AD203B41FA5}">
                      <a16:colId xmlns:a16="http://schemas.microsoft.com/office/drawing/2014/main" val="850758534"/>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Mammal</a:t>
                      </a:r>
                      <a:endParaRPr lang="zh-TW" altLang="en-US" dirty="0"/>
                    </a:p>
                  </a:txBody>
                  <a:tcPr anchor="ctr">
                    <a:lnB w="38100" cmpd="sng">
                      <a:noFill/>
                    </a:lnB>
                    <a:solidFill>
                      <a:srgbClr val="C47660"/>
                    </a:solidFill>
                  </a:tcPr>
                </a:tc>
                <a:tc>
                  <a:txBody>
                    <a:bodyPr/>
                    <a:lstStyle/>
                    <a:p>
                      <a:pPr algn="ctr"/>
                      <a:r>
                        <a:rPr lang="en-US" altLang="zh-TW" dirty="0"/>
                        <a:t>Fish</a:t>
                      </a:r>
                      <a:endParaRPr lang="zh-TW" altLang="en-US" dirty="0"/>
                    </a:p>
                  </a:txBody>
                  <a:tcPr anchor="ctr">
                    <a:lnB w="38100" cmpd="sng">
                      <a:noFill/>
                    </a:lnB>
                    <a:solidFill>
                      <a:srgbClr val="1F497D"/>
                    </a:solidFill>
                  </a:tcPr>
                </a:tc>
                <a:tc>
                  <a:txBody>
                    <a:bodyPr/>
                    <a:lstStyle/>
                    <a:p>
                      <a:pPr algn="ctr"/>
                      <a:r>
                        <a:rPr lang="en-US" altLang="zh-TW" dirty="0"/>
                        <a:t>Amphibian</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3</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highlight>
                  <a:srgbClr val="FFFF00"/>
                </a:highlight>
                <a:latin typeface="Nunito Light"/>
              </a:rPr>
              <a:t>BCD encode on each feature group</a:t>
            </a:r>
          </a:p>
        </p:txBody>
      </p:sp>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ext uri="{D42A27DB-BD31-4B8C-83A1-F6EECF244321}">
                <p14:modId xmlns:p14="http://schemas.microsoft.com/office/powerpoint/2010/main" val="318375050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9502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998885135"/>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5" name="群組 4">
            <a:extLst>
              <a:ext uri="{FF2B5EF4-FFF2-40B4-BE49-F238E27FC236}">
                <a16:creationId xmlns:a16="http://schemas.microsoft.com/office/drawing/2014/main" id="{7EBA1897-204E-4C32-B0B2-2AF89F2EAB31}"/>
              </a:ext>
            </a:extLst>
          </p:cNvPr>
          <p:cNvGrpSpPr/>
          <p:nvPr/>
        </p:nvGrpSpPr>
        <p:grpSpPr>
          <a:xfrm>
            <a:off x="6096000" y="1932021"/>
            <a:ext cx="5670825" cy="4816475"/>
            <a:chOff x="6265766" y="1500031"/>
            <a:chExt cx="5760000" cy="5290881"/>
          </a:xfrm>
        </p:grpSpPr>
        <p:graphicFrame>
          <p:nvGraphicFramePr>
            <p:cNvPr id="19" name="圖表 18">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4120655864"/>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圖表 20">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46422206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圖表 22">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905877076"/>
                </p:ext>
              </p:extLst>
            </p:nvPr>
          </p:nvGraphicFramePr>
          <p:xfrm>
            <a:off x="6265766" y="4990912"/>
            <a:ext cx="5760000" cy="180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Grouping</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dirty="0"/>
              <a:t>Institute of Industrial Engineering, NTU |  Terry Yang | 2022</a:t>
            </a:r>
          </a:p>
        </p:txBody>
      </p:sp>
      <p:sp>
        <p:nvSpPr>
          <p:cNvPr id="6" name="TextBox 5">
            <a:extLst>
              <a:ext uri="{FF2B5EF4-FFF2-40B4-BE49-F238E27FC236}">
                <a16:creationId xmlns:a16="http://schemas.microsoft.com/office/drawing/2014/main" id="{2C774CA5-0B70-4073-AB2A-40AC2EBCB865}"/>
              </a:ext>
            </a:extLst>
          </p:cNvPr>
          <p:cNvSpPr txBox="1"/>
          <p:nvPr/>
        </p:nvSpPr>
        <p:spPr>
          <a:xfrm>
            <a:off x="838200" y="1690688"/>
            <a:ext cx="4881282"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At first, we evaluate all binary features’ relation with each other, whether by correlation or PCA weights. Then group the relevant, or correlated features together.</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Default group from categorical data</a:t>
            </a:r>
          </a:p>
          <a:p>
            <a:pPr marL="342900" indent="-342900">
              <a:lnSpc>
                <a:spcPts val="3359"/>
              </a:lnSpc>
              <a:buFont typeface="+mj-lt"/>
              <a:buAutoNum type="arabicPeriod"/>
            </a:pPr>
            <a:r>
              <a:rPr lang="en-US" altLang="zh-TW" dirty="0">
                <a:solidFill>
                  <a:srgbClr val="000000"/>
                </a:solidFill>
                <a:latin typeface="Nunito Light"/>
              </a:rPr>
              <a:t>Principal components analysis</a:t>
            </a:r>
          </a:p>
          <a:p>
            <a:pPr marL="342900" indent="-342900">
              <a:lnSpc>
                <a:spcPts val="3359"/>
              </a:lnSpc>
              <a:buFont typeface="+mj-lt"/>
              <a:buAutoNum type="arabicPeriod"/>
            </a:pPr>
            <a:r>
              <a:rPr lang="en-US" altLang="zh-TW" dirty="0">
                <a:solidFill>
                  <a:srgbClr val="000000"/>
                </a:solidFill>
                <a:latin typeface="Nunito Light"/>
              </a:rPr>
              <a:t>Correlation</a:t>
            </a:r>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375502" y="4990912"/>
            <a:ext cx="5760002" cy="5063168"/>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915758418"/>
                </p:ext>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485666859"/>
                </p:ext>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3795799289"/>
                </p:ext>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5" name="表格 14">
            <a:extLst>
              <a:ext uri="{FF2B5EF4-FFF2-40B4-BE49-F238E27FC236}">
                <a16:creationId xmlns:a16="http://schemas.microsoft.com/office/drawing/2014/main" id="{DF4FCBC4-AA53-4C6B-9561-D673973260E0}"/>
              </a:ext>
            </a:extLst>
          </p:cNvPr>
          <p:cNvGraphicFramePr>
            <a:graphicFrameLocks noGrp="1"/>
          </p:cNvGraphicFramePr>
          <p:nvPr>
            <p:extLst>
              <p:ext uri="{D42A27DB-BD31-4B8C-83A1-F6EECF244321}">
                <p14:modId xmlns:p14="http://schemas.microsoft.com/office/powerpoint/2010/main" val="290514010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11150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A95CC32-1532-4531-87D1-D28AB7FAB2E2}"/>
              </a:ext>
            </a:extLst>
          </p:cNvPr>
          <p:cNvGraphicFramePr>
            <a:graphicFrameLocks noGrp="1"/>
          </p:cNvGraphicFramePr>
          <p:nvPr>
            <p:extLst>
              <p:ext uri="{D42A27DB-BD31-4B8C-83A1-F6EECF244321}">
                <p14:modId xmlns:p14="http://schemas.microsoft.com/office/powerpoint/2010/main" val="65442377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B w="12700" cap="flat" cmpd="sng" algn="ctr">
                      <a:noFill/>
                      <a:prstDash val="solid"/>
                      <a:round/>
                      <a:headEnd type="none" w="med" len="med"/>
                      <a:tailEnd type="none" w="med" len="med"/>
                    </a:lnB>
                    <a:solidFill>
                      <a:schemeClr val="accent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23" name="群組 22">
            <a:extLst>
              <a:ext uri="{FF2B5EF4-FFF2-40B4-BE49-F238E27FC236}">
                <a16:creationId xmlns:a16="http://schemas.microsoft.com/office/drawing/2014/main" id="{850AADF8-9D1F-4E4C-AA80-0DD42E28D51E}"/>
              </a:ext>
            </a:extLst>
          </p:cNvPr>
          <p:cNvGrpSpPr/>
          <p:nvPr/>
        </p:nvGrpSpPr>
        <p:grpSpPr>
          <a:xfrm>
            <a:off x="6421794" y="1808785"/>
            <a:ext cx="5375759" cy="4784926"/>
            <a:chOff x="6265766" y="1503391"/>
            <a:chExt cx="5770206" cy="5136021"/>
          </a:xfrm>
        </p:grpSpPr>
        <p:graphicFrame>
          <p:nvGraphicFramePr>
            <p:cNvPr id="18" name="圖表 17">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1057892534"/>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圖表 19">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1000649851"/>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745931641"/>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Grouping</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dirty="0"/>
              <a:t>Institute of Industrial Engineering, NTU |  Terry Yang | 2022</a:t>
            </a:r>
          </a:p>
        </p:txBody>
      </p:sp>
      <p:grpSp>
        <p:nvGrpSpPr>
          <p:cNvPr id="16" name="群組 15">
            <a:extLst>
              <a:ext uri="{FF2B5EF4-FFF2-40B4-BE49-F238E27FC236}">
                <a16:creationId xmlns:a16="http://schemas.microsoft.com/office/drawing/2014/main" id="{40E907C4-DC95-4514-9677-A0C4CCE78A9B}"/>
              </a:ext>
            </a:extLst>
          </p:cNvPr>
          <p:cNvGrpSpPr/>
          <p:nvPr/>
        </p:nvGrpSpPr>
        <p:grpSpPr>
          <a:xfrm>
            <a:off x="12628466" y="4950937"/>
            <a:ext cx="5770206" cy="5063168"/>
            <a:chOff x="6265766" y="1499147"/>
            <a:chExt cx="5770206" cy="5063168"/>
          </a:xfrm>
        </p:grpSpPr>
        <p:graphicFrame>
          <p:nvGraphicFramePr>
            <p:cNvPr id="9" name="圖表 8">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3375028992"/>
                </p:ext>
              </p:extLst>
            </p:nvPr>
          </p:nvGraphicFramePr>
          <p:xfrm>
            <a:off x="6275972" y="1499147"/>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圖表 12">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121543933"/>
                </p:ext>
              </p:extLst>
            </p:nvPr>
          </p:nvGraphicFramePr>
          <p:xfrm>
            <a:off x="6265766" y="5014315"/>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198504947"/>
                </p:ext>
              </p:extLst>
            </p:nvPr>
          </p:nvGraphicFramePr>
          <p:xfrm>
            <a:off x="6275972" y="3256731"/>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24" name="群組 23">
            <a:extLst>
              <a:ext uri="{FF2B5EF4-FFF2-40B4-BE49-F238E27FC236}">
                <a16:creationId xmlns:a16="http://schemas.microsoft.com/office/drawing/2014/main" id="{A4EE84D0-AFCA-4ED2-BBF1-7B5330FDCC67}"/>
              </a:ext>
            </a:extLst>
          </p:cNvPr>
          <p:cNvGrpSpPr/>
          <p:nvPr/>
        </p:nvGrpSpPr>
        <p:grpSpPr>
          <a:xfrm>
            <a:off x="336000" y="1819636"/>
            <a:ext cx="5366251" cy="4761505"/>
            <a:chOff x="6265766" y="1500031"/>
            <a:chExt cx="5760000" cy="5110881"/>
          </a:xfrm>
        </p:grpSpPr>
        <p:graphicFrame>
          <p:nvGraphicFramePr>
            <p:cNvPr id="25" name="圖表 24">
              <a:extLst>
                <a:ext uri="{FF2B5EF4-FFF2-40B4-BE49-F238E27FC236}">
                  <a16:creationId xmlns:a16="http://schemas.microsoft.com/office/drawing/2014/main" id="{78E920B3-33E8-4E5F-A063-C0E809FDE2F5}"/>
                </a:ext>
              </a:extLst>
            </p:cNvPr>
            <p:cNvGraphicFramePr>
              <a:graphicFrameLocks/>
            </p:cNvGraphicFramePr>
            <p:nvPr>
              <p:extLst>
                <p:ext uri="{D42A27DB-BD31-4B8C-83A1-F6EECF244321}">
                  <p14:modId xmlns:p14="http://schemas.microsoft.com/office/powerpoint/2010/main" val="692805091"/>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圖表 25">
              <a:extLst>
                <a:ext uri="{FF2B5EF4-FFF2-40B4-BE49-F238E27FC236}">
                  <a16:creationId xmlns:a16="http://schemas.microsoft.com/office/drawing/2014/main" id="{B97CCCD9-107D-4D10-8559-3F140690DE90}"/>
                </a:ext>
              </a:extLst>
            </p:cNvPr>
            <p:cNvGraphicFramePr>
              <a:graphicFrameLocks/>
            </p:cNvGraphicFramePr>
            <p:nvPr>
              <p:extLst>
                <p:ext uri="{D42A27DB-BD31-4B8C-83A1-F6EECF244321}">
                  <p14:modId xmlns:p14="http://schemas.microsoft.com/office/powerpoint/2010/main" val="53882021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7" name="圖表 26">
              <a:extLst>
                <a:ext uri="{FF2B5EF4-FFF2-40B4-BE49-F238E27FC236}">
                  <a16:creationId xmlns:a16="http://schemas.microsoft.com/office/drawing/2014/main" id="{446CBD1A-AD45-4FB1-8D20-85811A780633}"/>
                </a:ext>
              </a:extLst>
            </p:cNvPr>
            <p:cNvGraphicFramePr>
              <a:graphicFrameLocks/>
            </p:cNvGraphicFramePr>
            <p:nvPr>
              <p:extLst>
                <p:ext uri="{D42A27DB-BD31-4B8C-83A1-F6EECF244321}">
                  <p14:modId xmlns:p14="http://schemas.microsoft.com/office/powerpoint/2010/main" val="1548653245"/>
                </p:ext>
              </p:extLst>
            </p:nvPr>
          </p:nvGraphicFramePr>
          <p:xfrm>
            <a:off x="6265766" y="4990912"/>
            <a:ext cx="5760000" cy="1620000"/>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ext uri="{D42A27DB-BD31-4B8C-83A1-F6EECF244321}">
                <p14:modId xmlns:p14="http://schemas.microsoft.com/office/powerpoint/2010/main" val="23200021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978773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Sequencing</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sp>
        <p:nvSpPr>
          <p:cNvPr id="7" name="TextBox 5">
            <a:extLst>
              <a:ext uri="{FF2B5EF4-FFF2-40B4-BE49-F238E27FC236}">
                <a16:creationId xmlns:a16="http://schemas.microsoft.com/office/drawing/2014/main" id="{0DB6C959-BBB3-4BAD-A8EC-2AF02768FF29}"/>
              </a:ext>
            </a:extLst>
          </p:cNvPr>
          <p:cNvSpPr txBox="1"/>
          <p:nvPr/>
        </p:nvSpPr>
        <p:spPr>
          <a:xfrm>
            <a:off x="838200" y="1690688"/>
            <a:ext cx="5077829"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Secondly, sequencing features in each group by columns’ attributes, For outputting better BCD values after encode. </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Column sum</a:t>
            </a:r>
          </a:p>
          <a:p>
            <a:pPr marL="342900" indent="-342900">
              <a:lnSpc>
                <a:spcPts val="3359"/>
              </a:lnSpc>
              <a:buFont typeface="+mj-lt"/>
              <a:buAutoNum type="arabicPeriod"/>
            </a:pPr>
            <a:r>
              <a:rPr lang="en-US" altLang="zh-TW" dirty="0">
                <a:solidFill>
                  <a:srgbClr val="000000"/>
                </a:solidFill>
                <a:latin typeface="Nunito Light"/>
              </a:rPr>
              <a:t>Type impurity</a:t>
            </a:r>
          </a:p>
          <a:p>
            <a:pPr marL="342900" indent="-342900">
              <a:lnSpc>
                <a:spcPts val="3359"/>
              </a:lnSpc>
              <a:buFont typeface="+mj-lt"/>
              <a:buAutoNum type="arabicPeriod"/>
            </a:pPr>
            <a:r>
              <a:rPr lang="en-US" altLang="zh-TW" dirty="0">
                <a:solidFill>
                  <a:srgbClr val="000000"/>
                </a:solidFill>
                <a:latin typeface="Nunito Light"/>
              </a:rPr>
              <a:t>Feature importance</a:t>
            </a:r>
          </a:p>
          <a:p>
            <a:pPr marL="342900" indent="-342900">
              <a:lnSpc>
                <a:spcPts val="3359"/>
              </a:lnSpc>
              <a:buFont typeface="+mj-lt"/>
              <a:buAutoNum type="arabicPeriod"/>
            </a:pPr>
            <a:r>
              <a:rPr lang="en-US" altLang="zh-TW" dirty="0">
                <a:solidFill>
                  <a:srgbClr val="000000"/>
                </a:solidFill>
                <a:latin typeface="Nunito Light"/>
              </a:rPr>
              <a:t>GA sequencing</a:t>
            </a:r>
          </a:p>
        </p:txBody>
      </p:sp>
      <p:graphicFrame>
        <p:nvGraphicFramePr>
          <p:cNvPr id="11" name="表格 10">
            <a:extLst>
              <a:ext uri="{FF2B5EF4-FFF2-40B4-BE49-F238E27FC236}">
                <a16:creationId xmlns:a16="http://schemas.microsoft.com/office/drawing/2014/main" id="{153BC9CC-BDDC-42FF-8984-905EE5778BD8}"/>
              </a:ext>
            </a:extLst>
          </p:cNvPr>
          <p:cNvGraphicFramePr>
            <a:graphicFrameLocks noGrp="1"/>
          </p:cNvGraphicFramePr>
          <p:nvPr>
            <p:extLst>
              <p:ext uri="{D42A27DB-BD31-4B8C-83A1-F6EECF244321}">
                <p14:modId xmlns:p14="http://schemas.microsoft.com/office/powerpoint/2010/main" val="3172762363"/>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6" name="群組 5">
            <a:extLst>
              <a:ext uri="{FF2B5EF4-FFF2-40B4-BE49-F238E27FC236}">
                <a16:creationId xmlns:a16="http://schemas.microsoft.com/office/drawing/2014/main" id="{E329A0B3-02F0-4B7B-BA75-52C2AAA1CDE7}"/>
              </a:ext>
            </a:extLst>
          </p:cNvPr>
          <p:cNvGrpSpPr/>
          <p:nvPr/>
        </p:nvGrpSpPr>
        <p:grpSpPr>
          <a:xfrm>
            <a:off x="6096000" y="1991263"/>
            <a:ext cx="5670825" cy="4730212"/>
            <a:chOff x="6265766" y="1503391"/>
            <a:chExt cx="5770206" cy="5208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extLst>
                <p:ext uri="{D42A27DB-BD31-4B8C-83A1-F6EECF244321}">
                  <p14:modId xmlns:p14="http://schemas.microsoft.com/office/powerpoint/2010/main" val="1218656523"/>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extLst>
                <p:ext uri="{D42A27DB-BD31-4B8C-83A1-F6EECF244321}">
                  <p14:modId xmlns:p14="http://schemas.microsoft.com/office/powerpoint/2010/main" val="2246526470"/>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1922608724"/>
                </p:ext>
              </p:extLst>
            </p:nvPr>
          </p:nvGraphicFramePr>
          <p:xfrm>
            <a:off x="6275972" y="5019412"/>
            <a:ext cx="5760000" cy="1692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ext uri="{D42A27DB-BD31-4B8C-83A1-F6EECF244321}">
                <p14:modId xmlns:p14="http://schemas.microsoft.com/office/powerpoint/2010/main" val="81333241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396464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0A754898-FD2A-40E4-92C4-BF9E8F87DF5D}"/>
              </a:ext>
            </a:extLst>
          </p:cNvPr>
          <p:cNvGraphicFramePr>
            <a:graphicFrameLocks noGrp="1"/>
          </p:cNvGraphicFramePr>
          <p:nvPr>
            <p:extLst>
              <p:ext uri="{D42A27DB-BD31-4B8C-83A1-F6EECF244321}">
                <p14:modId xmlns:p14="http://schemas.microsoft.com/office/powerpoint/2010/main" val="4255116844"/>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tc>
                  <a:txBody>
                    <a:bodyPr/>
                    <a:lstStyle/>
                    <a:p>
                      <a:pPr algn="ctr"/>
                      <a:r>
                        <a:rPr lang="en-US" altLang="zh-TW" dirty="0"/>
                        <a:t>Sequenced by column sum</a:t>
                      </a:r>
                      <a:endParaRPr lang="zh-TW" altLang="en-US" dirty="0"/>
                    </a:p>
                  </a:txBody>
                  <a:tcPr anchor="ctr">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Sequencing</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pSp>
        <p:nvGrpSpPr>
          <p:cNvPr id="6" name="群組 5">
            <a:extLst>
              <a:ext uri="{FF2B5EF4-FFF2-40B4-BE49-F238E27FC236}">
                <a16:creationId xmlns:a16="http://schemas.microsoft.com/office/drawing/2014/main" id="{E329A0B3-02F0-4B7B-BA75-52C2AAA1CDE7}"/>
              </a:ext>
            </a:extLst>
          </p:cNvPr>
          <p:cNvGrpSpPr/>
          <p:nvPr/>
        </p:nvGrpSpPr>
        <p:grpSpPr>
          <a:xfrm>
            <a:off x="342379" y="1953971"/>
            <a:ext cx="5151081" cy="4584942"/>
            <a:chOff x="6265766" y="1503391"/>
            <a:chExt cx="5770206" cy="5136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3922457215"/>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 name="群組 3">
            <a:extLst>
              <a:ext uri="{FF2B5EF4-FFF2-40B4-BE49-F238E27FC236}">
                <a16:creationId xmlns:a16="http://schemas.microsoft.com/office/drawing/2014/main" id="{C119249D-04C5-4DF5-9BA8-4975AC28F61A}"/>
              </a:ext>
            </a:extLst>
          </p:cNvPr>
          <p:cNvGrpSpPr/>
          <p:nvPr/>
        </p:nvGrpSpPr>
        <p:grpSpPr>
          <a:xfrm>
            <a:off x="6534844" y="1957105"/>
            <a:ext cx="5141970" cy="4581808"/>
            <a:chOff x="6518259" y="1360365"/>
            <a:chExt cx="5760000" cy="5132510"/>
          </a:xfrm>
        </p:grpSpPr>
        <p:graphicFrame>
          <p:nvGraphicFramePr>
            <p:cNvPr id="13" name="圖表 12">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987671100"/>
                </p:ext>
              </p:extLst>
            </p:nvPr>
          </p:nvGraphicFramePr>
          <p:xfrm>
            <a:off x="6518259" y="1360365"/>
            <a:ext cx="576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圖表 14">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652916585"/>
                </p:ext>
              </p:extLst>
            </p:nvPr>
          </p:nvGraphicFramePr>
          <p:xfrm>
            <a:off x="6518259" y="3116620"/>
            <a:ext cx="576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圖表 16">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771390147"/>
                </p:ext>
              </p:extLst>
            </p:nvPr>
          </p:nvGraphicFramePr>
          <p:xfrm>
            <a:off x="6518259" y="4872875"/>
            <a:ext cx="5760000" cy="1620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6" name="表格 15">
            <a:extLst>
              <a:ext uri="{FF2B5EF4-FFF2-40B4-BE49-F238E27FC236}">
                <a16:creationId xmlns:a16="http://schemas.microsoft.com/office/drawing/2014/main" id="{50F06B7F-1F82-4220-9CEE-B99615B329BA}"/>
              </a:ext>
            </a:extLst>
          </p:cNvPr>
          <p:cNvGraphicFramePr>
            <a:graphicFrameLocks noGrp="1"/>
          </p:cNvGraphicFramePr>
          <p:nvPr>
            <p:extLst>
              <p:ext uri="{D42A27DB-BD31-4B8C-83A1-F6EECF244321}">
                <p14:modId xmlns:p14="http://schemas.microsoft.com/office/powerpoint/2010/main" val="30506272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42915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Sequencing</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pSp>
        <p:nvGrpSpPr>
          <p:cNvPr id="4" name="群組 3">
            <a:extLst>
              <a:ext uri="{FF2B5EF4-FFF2-40B4-BE49-F238E27FC236}">
                <a16:creationId xmlns:a16="http://schemas.microsoft.com/office/drawing/2014/main" id="{963D80CC-CCAF-42CE-95C2-5F8406777978}"/>
              </a:ext>
            </a:extLst>
          </p:cNvPr>
          <p:cNvGrpSpPr/>
          <p:nvPr/>
        </p:nvGrpSpPr>
        <p:grpSpPr>
          <a:xfrm>
            <a:off x="12489232" y="4830924"/>
            <a:ext cx="6872824" cy="4670818"/>
            <a:chOff x="9179975" y="1478124"/>
            <a:chExt cx="6872824" cy="4670818"/>
          </a:xfrm>
        </p:grpSpPr>
        <p:pic>
          <p:nvPicPr>
            <p:cNvPr id="12" name="圖片 11">
              <a:extLst>
                <a:ext uri="{FF2B5EF4-FFF2-40B4-BE49-F238E27FC236}">
                  <a16:creationId xmlns:a16="http://schemas.microsoft.com/office/drawing/2014/main" id="{1B501BA9-B05F-4C70-AB7B-B49907E64614}"/>
                </a:ext>
              </a:extLst>
            </p:cNvPr>
            <p:cNvPicPr>
              <a:picLocks noChangeAspect="1"/>
            </p:cNvPicPr>
            <p:nvPr/>
          </p:nvPicPr>
          <p:blipFill rotWithShape="1">
            <a:blip r:embed="rId3"/>
            <a:srcRect b="75515"/>
            <a:stretch/>
          </p:blipFill>
          <p:spPr>
            <a:xfrm>
              <a:off x="9179975" y="1478124"/>
              <a:ext cx="6871057" cy="1115361"/>
            </a:xfrm>
            <a:prstGeom prst="rect">
              <a:avLst/>
            </a:prstGeom>
          </p:spPr>
        </p:pic>
        <p:pic>
          <p:nvPicPr>
            <p:cNvPr id="15" name="圖片 14">
              <a:extLst>
                <a:ext uri="{FF2B5EF4-FFF2-40B4-BE49-F238E27FC236}">
                  <a16:creationId xmlns:a16="http://schemas.microsoft.com/office/drawing/2014/main" id="{24E45D33-0BBB-4BDB-A69A-99C8F4C46AC5}"/>
                </a:ext>
              </a:extLst>
            </p:cNvPr>
            <p:cNvPicPr>
              <a:picLocks noChangeAspect="1"/>
            </p:cNvPicPr>
            <p:nvPr/>
          </p:nvPicPr>
          <p:blipFill rotWithShape="1">
            <a:blip r:embed="rId3"/>
            <a:srcRect t="28444" b="37808"/>
            <a:stretch/>
          </p:blipFill>
          <p:spPr>
            <a:xfrm>
              <a:off x="9181742" y="2915596"/>
              <a:ext cx="6871057" cy="1537299"/>
            </a:xfrm>
            <a:prstGeom prst="rect">
              <a:avLst/>
            </a:prstGeom>
          </p:spPr>
        </p:pic>
        <p:pic>
          <p:nvPicPr>
            <p:cNvPr id="16" name="圖片 15">
              <a:extLst>
                <a:ext uri="{FF2B5EF4-FFF2-40B4-BE49-F238E27FC236}">
                  <a16:creationId xmlns:a16="http://schemas.microsoft.com/office/drawing/2014/main" id="{ABAA1031-90DD-4C29-B1D0-33094AB1ADCA}"/>
                </a:ext>
              </a:extLst>
            </p:cNvPr>
            <p:cNvPicPr>
              <a:picLocks noChangeAspect="1"/>
            </p:cNvPicPr>
            <p:nvPr/>
          </p:nvPicPr>
          <p:blipFill rotWithShape="1">
            <a:blip r:embed="rId3"/>
            <a:srcRect t="66252"/>
            <a:stretch/>
          </p:blipFill>
          <p:spPr>
            <a:xfrm>
              <a:off x="9181742" y="4611644"/>
              <a:ext cx="6871057" cy="1537298"/>
            </a:xfrm>
            <a:prstGeom prst="rect">
              <a:avLst/>
            </a:prstGeom>
          </p:spPr>
        </p:pic>
      </p:gr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3531440910"/>
              </p:ext>
            </p:extLst>
          </p:nvPr>
        </p:nvGraphicFramePr>
        <p:xfrm>
          <a:off x="976849" y="1690689"/>
          <a:ext cx="457200" cy="4577709"/>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525903">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Column sum</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5259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grpSp>
        <p:nvGrpSpPr>
          <p:cNvPr id="5" name="群組 4">
            <a:extLst>
              <a:ext uri="{FF2B5EF4-FFF2-40B4-BE49-F238E27FC236}">
                <a16:creationId xmlns:a16="http://schemas.microsoft.com/office/drawing/2014/main" id="{E7F29B20-6CE1-438E-8CFF-8AA149C66564}"/>
              </a:ext>
            </a:extLst>
          </p:cNvPr>
          <p:cNvGrpSpPr/>
          <p:nvPr/>
        </p:nvGrpSpPr>
        <p:grpSpPr>
          <a:xfrm>
            <a:off x="1717078" y="1488981"/>
            <a:ext cx="5760000" cy="3224100"/>
            <a:chOff x="2150286" y="1478124"/>
            <a:chExt cx="5760000" cy="3224100"/>
          </a:xfrm>
        </p:grpSpPr>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ext uri="{D42A27DB-BD31-4B8C-83A1-F6EECF244321}">
                  <p14:modId xmlns:p14="http://schemas.microsoft.com/office/powerpoint/2010/main" val="1227383465"/>
                </p:ext>
              </p:extLst>
            </p:nvPr>
          </p:nvGraphicFramePr>
          <p:xfrm>
            <a:off x="2150286" y="1478124"/>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圖表 8">
              <a:extLst>
                <a:ext uri="{FF2B5EF4-FFF2-40B4-BE49-F238E27FC236}">
                  <a16:creationId xmlns:a16="http://schemas.microsoft.com/office/drawing/2014/main" id="{DB47D00F-F6FE-48CC-BDA1-24F0504AC23C}"/>
                </a:ext>
              </a:extLst>
            </p:cNvPr>
            <p:cNvGraphicFramePr>
              <a:graphicFrameLocks/>
            </p:cNvGraphicFramePr>
            <p:nvPr>
              <p:extLst>
                <p:ext uri="{D42A27DB-BD31-4B8C-83A1-F6EECF244321}">
                  <p14:modId xmlns:p14="http://schemas.microsoft.com/office/powerpoint/2010/main" val="625920805"/>
                </p:ext>
              </p:extLst>
            </p:nvPr>
          </p:nvGraphicFramePr>
          <p:xfrm>
            <a:off x="2150286" y="3082224"/>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3971875411"/>
              </p:ext>
            </p:extLst>
          </p:nvPr>
        </p:nvGraphicFramePr>
        <p:xfrm>
          <a:off x="1717078" y="4724715"/>
          <a:ext cx="576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ext uri="{D42A27DB-BD31-4B8C-83A1-F6EECF244321}">
                <p14:modId xmlns:p14="http://schemas.microsoft.com/office/powerpoint/2010/main" val="30506272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3922538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pic>
        <p:nvPicPr>
          <p:cNvPr id="10" name="圖片 9"/>
          <p:cNvPicPr>
            <a:picLocks noChangeAspect="1"/>
          </p:cNvPicPr>
          <p:nvPr/>
        </p:nvPicPr>
        <p:blipFill>
          <a:blip r:embed="rId3"/>
          <a:stretch>
            <a:fillRect/>
          </a:stretch>
        </p:blipFill>
        <p:spPr>
          <a:xfrm>
            <a:off x="-10867139" y="10403062"/>
            <a:ext cx="32808679" cy="2000529"/>
          </a:xfrm>
          <a:prstGeom prst="rect">
            <a:avLst/>
          </a:prstGeom>
        </p:spPr>
      </p:pic>
      <p:graphicFrame>
        <p:nvGraphicFramePr>
          <p:cNvPr id="12" name="圖表 11">
            <a:extLst>
              <a:ext uri="{FF2B5EF4-FFF2-40B4-BE49-F238E27FC236}">
                <a16:creationId xmlns:a16="http://schemas.microsoft.com/office/drawing/2014/main" id="{7D963CA1-13D5-4904-B72C-093BE2674C97}"/>
              </a:ext>
            </a:extLst>
          </p:cNvPr>
          <p:cNvGraphicFramePr>
            <a:graphicFrameLocks/>
          </p:cNvGraphicFramePr>
          <p:nvPr>
            <p:extLst>
              <p:ext uri="{D42A27DB-BD31-4B8C-83A1-F6EECF244321}">
                <p14:modId xmlns:p14="http://schemas.microsoft.com/office/powerpoint/2010/main" val="3896319127"/>
              </p:ext>
            </p:extLst>
          </p:nvPr>
        </p:nvGraphicFramePr>
        <p:xfrm>
          <a:off x="838199" y="3123900"/>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圖表 13">
            <a:extLst>
              <a:ext uri="{FF2B5EF4-FFF2-40B4-BE49-F238E27FC236}">
                <a16:creationId xmlns:a16="http://schemas.microsoft.com/office/drawing/2014/main" id="{02A9DC17-0FB7-4B30-8A96-AB2D313E22AF}"/>
              </a:ext>
            </a:extLst>
          </p:cNvPr>
          <p:cNvGraphicFramePr>
            <a:graphicFrameLocks/>
          </p:cNvGraphicFramePr>
          <p:nvPr>
            <p:extLst>
              <p:ext uri="{D42A27DB-BD31-4B8C-83A1-F6EECF244321}">
                <p14:modId xmlns:p14="http://schemas.microsoft.com/office/powerpoint/2010/main" val="887918245"/>
              </p:ext>
            </p:extLst>
          </p:nvPr>
        </p:nvGraphicFramePr>
        <p:xfrm>
          <a:off x="838199" y="4764595"/>
          <a:ext cx="576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圖表 8">
            <a:extLst>
              <a:ext uri="{FF2B5EF4-FFF2-40B4-BE49-F238E27FC236}">
                <a16:creationId xmlns:a16="http://schemas.microsoft.com/office/drawing/2014/main" id="{4EF8BDE2-A29E-40EC-A018-8A48232AA1DC}"/>
              </a:ext>
            </a:extLst>
          </p:cNvPr>
          <p:cNvGraphicFramePr>
            <a:graphicFrameLocks/>
          </p:cNvGraphicFramePr>
          <p:nvPr>
            <p:extLst>
              <p:ext uri="{D42A27DB-BD31-4B8C-83A1-F6EECF244321}">
                <p14:modId xmlns:p14="http://schemas.microsoft.com/office/powerpoint/2010/main" val="653668271"/>
              </p:ext>
            </p:extLst>
          </p:nvPr>
        </p:nvGraphicFramePr>
        <p:xfrm>
          <a:off x="838199" y="1355197"/>
          <a:ext cx="5760000" cy="144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 name="表格 10">
            <a:extLst>
              <a:ext uri="{FF2B5EF4-FFF2-40B4-BE49-F238E27FC236}">
                <a16:creationId xmlns:a16="http://schemas.microsoft.com/office/drawing/2014/main" id="{2CED8FA3-7EE3-4426-8E35-587E8BBA8BD1}"/>
              </a:ext>
            </a:extLst>
          </p:cNvPr>
          <p:cNvGraphicFramePr>
            <a:graphicFrameLocks noGrp="1"/>
          </p:cNvGraphicFramePr>
          <p:nvPr>
            <p:extLst>
              <p:ext uri="{D42A27DB-BD31-4B8C-83A1-F6EECF244321}">
                <p14:modId xmlns:p14="http://schemas.microsoft.com/office/powerpoint/2010/main" val="74351257"/>
              </p:ext>
            </p:extLst>
          </p:nvPr>
        </p:nvGraphicFramePr>
        <p:xfrm>
          <a:off x="380998" y="1370144"/>
          <a:ext cx="457200" cy="4986207"/>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662069">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Column sum</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graphicFrame>
        <p:nvGraphicFramePr>
          <p:cNvPr id="13" name="表格 12">
            <a:extLst>
              <a:ext uri="{FF2B5EF4-FFF2-40B4-BE49-F238E27FC236}">
                <a16:creationId xmlns:a16="http://schemas.microsoft.com/office/drawing/2014/main" id="{10BDE69B-BE04-4ACF-B4DB-EA187010C560}"/>
              </a:ext>
            </a:extLst>
          </p:cNvPr>
          <p:cNvGraphicFramePr>
            <a:graphicFrameLocks noGrp="1"/>
          </p:cNvGraphicFramePr>
          <p:nvPr>
            <p:extLst>
              <p:ext uri="{D42A27DB-BD31-4B8C-83A1-F6EECF244321}">
                <p14:modId xmlns:p14="http://schemas.microsoft.com/office/powerpoint/2010/main" val="593073879"/>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129566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E7E7E7"/>
        </a:solidFill>
        <a:effectLst/>
      </p:bgPr>
    </p:bg>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F1B886-7F56-4E0F-91ED-F16544743C39}"/>
              </a:ext>
            </a:extLst>
          </p:cNvPr>
          <p:cNvGrpSpPr/>
          <p:nvPr/>
        </p:nvGrpSpPr>
        <p:grpSpPr>
          <a:xfrm>
            <a:off x="-464720" y="-2071"/>
            <a:ext cx="12772833" cy="6860071"/>
            <a:chOff x="-238221" y="-2071"/>
            <a:chExt cx="12772833" cy="6860071"/>
          </a:xfrm>
        </p:grpSpPr>
        <p:pic>
          <p:nvPicPr>
            <p:cNvPr id="11" name="Picture 4" descr="https://miro.medium.com/max/828/1*vSq_qbgw1xhR86DFMlMgUQ.jpeg">
              <a:extLst>
                <a:ext uri="{FF2B5EF4-FFF2-40B4-BE49-F238E27FC236}">
                  <a16:creationId xmlns:a16="http://schemas.microsoft.com/office/drawing/2014/main" id="{5EB97C2F-996A-4F22-A270-414250259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32"/>
            <a:stretch/>
          </p:blipFill>
          <p:spPr bwMode="auto">
            <a:xfrm>
              <a:off x="-52608" y="2071"/>
              <a:ext cx="7535627" cy="685592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7765A02-189A-46AE-A0C0-4CF6CB15B9AE}"/>
                </a:ext>
              </a:extLst>
            </p:cNvPr>
            <p:cNvSpPr/>
            <p:nvPr/>
          </p:nvSpPr>
          <p:spPr>
            <a:xfrm>
              <a:off x="-238221" y="-2071"/>
              <a:ext cx="12772833" cy="6858000"/>
            </a:xfrm>
            <a:prstGeom prst="rect">
              <a:avLst/>
            </a:prstGeom>
            <a:solidFill>
              <a:srgbClr val="14365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TextBox 3">
            <a:extLst>
              <a:ext uri="{FF2B5EF4-FFF2-40B4-BE49-F238E27FC236}">
                <a16:creationId xmlns:a16="http://schemas.microsoft.com/office/drawing/2014/main" id="{8A1333F3-07D0-4BF6-A29B-B834650251A7}"/>
              </a:ext>
            </a:extLst>
          </p:cNvPr>
          <p:cNvSpPr txBox="1"/>
          <p:nvPr/>
        </p:nvSpPr>
        <p:spPr>
          <a:xfrm>
            <a:off x="7568302" y="702619"/>
            <a:ext cx="4415417" cy="1150315"/>
          </a:xfrm>
          <a:prstGeom prst="rect">
            <a:avLst/>
          </a:prstGeom>
        </p:spPr>
        <p:txBody>
          <a:bodyPr wrap="square" lIns="0" tIns="0" rIns="0" bIns="0" rtlCol="0" anchor="t">
            <a:spAutoFit/>
          </a:bodyPr>
          <a:lstStyle/>
          <a:p>
            <a:pPr>
              <a:lnSpc>
                <a:spcPts val="9799"/>
              </a:lnSpc>
            </a:pPr>
            <a:r>
              <a:rPr lang="en-US" sz="4800" dirty="0">
                <a:solidFill>
                  <a:srgbClr val="D6C9B9"/>
                </a:solidFill>
                <a:latin typeface="Nunito Bold"/>
              </a:rPr>
              <a:t>Overview</a:t>
            </a:r>
          </a:p>
        </p:txBody>
      </p:sp>
      <p:sp>
        <p:nvSpPr>
          <p:cNvPr id="10" name="TextBox 4">
            <a:extLst>
              <a:ext uri="{FF2B5EF4-FFF2-40B4-BE49-F238E27FC236}">
                <a16:creationId xmlns:a16="http://schemas.microsoft.com/office/drawing/2014/main" id="{2F8E098A-F48E-4C04-B857-26733753B581}"/>
              </a:ext>
            </a:extLst>
          </p:cNvPr>
          <p:cNvSpPr txBox="1"/>
          <p:nvPr/>
        </p:nvSpPr>
        <p:spPr>
          <a:xfrm>
            <a:off x="7568302" y="1992634"/>
            <a:ext cx="4177198" cy="2723823"/>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Motivation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Introduction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Methodology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Case study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Conclusion</a:t>
            </a:r>
          </a:p>
        </p:txBody>
      </p:sp>
      <p:pic>
        <p:nvPicPr>
          <p:cNvPr id="1026" name="Picture 2" descr="https://cdn-icons-png.flaticon.com/512/2362/2362335.png">
            <a:extLst>
              <a:ext uri="{FF2B5EF4-FFF2-40B4-BE49-F238E27FC236}">
                <a16:creationId xmlns:a16="http://schemas.microsoft.com/office/drawing/2014/main" id="{B05D9561-3467-4416-9510-1219C3305B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98112" y="4806427"/>
            <a:ext cx="3099846" cy="3099846"/>
          </a:xfrm>
          <a:prstGeom prst="rect">
            <a:avLst/>
          </a:prstGeom>
          <a:noFill/>
          <a:extLst>
            <a:ext uri="{909E8E84-426E-40DD-AFC4-6F175D3DCCD1}">
              <a14:hiddenFill xmlns:a14="http://schemas.microsoft.com/office/drawing/2010/main">
                <a:solidFill>
                  <a:srgbClr val="FFFFFF"/>
                </a:solidFill>
              </a14:hiddenFill>
            </a:ext>
          </a:extLst>
        </p:spPr>
      </p:pic>
      <p:sp>
        <p:nvSpPr>
          <p:cNvPr id="9" name="頁尾版面配置區 3">
            <a:extLst>
              <a:ext uri="{FF2B5EF4-FFF2-40B4-BE49-F238E27FC236}">
                <a16:creationId xmlns:a16="http://schemas.microsoft.com/office/drawing/2014/main" id="{50D73C31-1D63-4D5B-BB8B-0955B918981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spTree>
    <p:extLst>
      <p:ext uri="{BB962C8B-B14F-4D97-AF65-F5344CB8AC3E}">
        <p14:creationId xmlns:p14="http://schemas.microsoft.com/office/powerpoint/2010/main" val="2401908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Terry Yang | 2022</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ext uri="{D42A27DB-BD31-4B8C-83A1-F6EECF244321}">
                <p14:modId xmlns:p14="http://schemas.microsoft.com/office/powerpoint/2010/main" val="359068643"/>
              </p:ext>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pic>
        <p:nvPicPr>
          <p:cNvPr id="10" name="圖片 9"/>
          <p:cNvPicPr>
            <a:picLocks noChangeAspect="1"/>
          </p:cNvPicPr>
          <p:nvPr/>
        </p:nvPicPr>
        <p:blipFill>
          <a:blip r:embed="rId3"/>
          <a:stretch>
            <a:fillRect/>
          </a:stretch>
        </p:blipFill>
        <p:spPr>
          <a:xfrm>
            <a:off x="-10867139" y="10403062"/>
            <a:ext cx="32808679" cy="2000529"/>
          </a:xfrm>
          <a:prstGeom prst="rect">
            <a:avLst/>
          </a:prstGeom>
        </p:spPr>
      </p:pic>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3509059986"/>
              </p:ext>
            </p:extLst>
          </p:nvPr>
        </p:nvGraphicFramePr>
        <p:xfrm>
          <a:off x="568501" y="4241552"/>
          <a:ext cx="6345115" cy="1828800"/>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250247">
                <a:tc rowSpan="2">
                  <a:txBody>
                    <a:bodyPr/>
                    <a:lstStyle/>
                    <a:p>
                      <a:pPr algn="ctr"/>
                      <a:r>
                        <a:rPr lang="en-US" altLang="zh-TW" sz="1400" dirty="0"/>
                        <a:t>BCD</a:t>
                      </a:r>
                      <a:endParaRPr lang="zh-TW" altLang="en-US" sz="1400" dirty="0"/>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algn="ctr"/>
                      <a:r>
                        <a:rPr lang="en-US" altLang="zh-TW" sz="1400" dirty="0"/>
                        <a:t>Sorted Column Group</a:t>
                      </a:r>
                      <a:endParaRPr lang="zh-TW" alt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dirty="0"/>
                        <a:t>Type</a:t>
                      </a: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2717286739"/>
                  </a:ext>
                </a:extLst>
              </a:tr>
              <a:tr h="250247">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300297">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300297">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300297">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300297">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ext uri="{D42A27DB-BD31-4B8C-83A1-F6EECF244321}">
                <p14:modId xmlns:p14="http://schemas.microsoft.com/office/powerpoint/2010/main" val="376244003"/>
              </p:ext>
            </p:extLst>
          </p:nvPr>
        </p:nvGraphicFramePr>
        <p:xfrm>
          <a:off x="1246101" y="2845044"/>
          <a:ext cx="4849899" cy="144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ext uri="{D42A27DB-BD31-4B8C-83A1-F6EECF244321}">
                <p14:modId xmlns:p14="http://schemas.microsoft.com/office/powerpoint/2010/main" val="1254463731"/>
              </p:ext>
            </p:extLst>
          </p:nvPr>
        </p:nvGraphicFramePr>
        <p:xfrm>
          <a:off x="1246101" y="1355197"/>
          <a:ext cx="4796111"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ext uri="{D42A27DB-BD31-4B8C-83A1-F6EECF244321}">
                <p14:modId xmlns:p14="http://schemas.microsoft.com/office/powerpoint/2010/main" val="318375050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graphicFrame>
        <p:nvGraphicFramePr>
          <p:cNvPr id="13" name="表格 12">
            <a:extLst>
              <a:ext uri="{FF2B5EF4-FFF2-40B4-BE49-F238E27FC236}">
                <a16:creationId xmlns:a16="http://schemas.microsoft.com/office/drawing/2014/main" id="{E486AF98-DFD2-47DD-823A-93222ED2C862}"/>
              </a:ext>
            </a:extLst>
          </p:cNvPr>
          <p:cNvGraphicFramePr>
            <a:graphicFrameLocks noGrp="1"/>
          </p:cNvGraphicFramePr>
          <p:nvPr>
            <p:extLst>
              <p:ext uri="{D42A27DB-BD31-4B8C-83A1-F6EECF244321}">
                <p14:modId xmlns:p14="http://schemas.microsoft.com/office/powerpoint/2010/main" val="1745237979"/>
              </p:ext>
            </p:extLst>
          </p:nvPr>
        </p:nvGraphicFramePr>
        <p:xfrm>
          <a:off x="573263" y="1364162"/>
          <a:ext cx="398287" cy="2886356"/>
        </p:xfrm>
        <a:graphic>
          <a:graphicData uri="http://schemas.openxmlformats.org/drawingml/2006/table">
            <a:tbl>
              <a:tblPr firstRow="1" bandRow="1">
                <a:tableStyleId>{5C22544A-7EE6-4342-B048-85BDC9FD1C3A}</a:tableStyleId>
              </a:tblPr>
              <a:tblGrid>
                <a:gridCol w="398287">
                  <a:extLst>
                    <a:ext uri="{9D8B030D-6E8A-4147-A177-3AD203B41FA5}">
                      <a16:colId xmlns:a16="http://schemas.microsoft.com/office/drawing/2014/main" val="3378590855"/>
                    </a:ext>
                  </a:extLst>
                </a:gridCol>
              </a:tblGrid>
              <a:tr h="1443178">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vert="eaVert"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1443178">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bl>
          </a:graphicData>
        </a:graphic>
      </p:graphicFrame>
    </p:spTree>
    <p:extLst>
      <p:ext uri="{BB962C8B-B14F-4D97-AF65-F5344CB8AC3E}">
        <p14:creationId xmlns:p14="http://schemas.microsoft.com/office/powerpoint/2010/main" val="214025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82D29A2-7206-461D-8806-0A2CD9AD4758}"/>
              </a:ext>
            </a:extLst>
          </p:cNvPr>
          <p:cNvPicPr>
            <a:picLocks noChangeAspect="1"/>
          </p:cNvPicPr>
          <p:nvPr/>
        </p:nvPicPr>
        <p:blipFill>
          <a:blip r:embed="rId3"/>
          <a:stretch>
            <a:fillRect/>
          </a:stretch>
        </p:blipFill>
        <p:spPr>
          <a:xfrm>
            <a:off x="6941226" y="2175170"/>
            <a:ext cx="4995324" cy="3632963"/>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7F7C9441-81D9-4B03-9DEF-44C4A674E0E2}"/>
                  </a:ext>
                </a:extLst>
              </p:cNvPr>
              <p:cNvSpPr txBox="1"/>
              <p:nvPr/>
            </p:nvSpPr>
            <p:spPr>
              <a:xfrm>
                <a:off x="838198" y="1690688"/>
                <a:ext cx="5430521" cy="4360168"/>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However, mostly the original binary data is sparse, not every 8421BCD</a:t>
                </a:r>
                <a:r>
                  <a:rPr lang="zh-TW" altLang="en-US" dirty="0">
                    <a:solidFill>
                      <a:srgbClr val="000000"/>
                    </a:solidFill>
                    <a:latin typeface="Nunito Light"/>
                  </a:rPr>
                  <a:t> </a:t>
                </a:r>
                <a:r>
                  <a:rPr lang="en-US" altLang="zh-TW" dirty="0">
                    <a:solidFill>
                      <a:srgbClr val="000000"/>
                    </a:solidFill>
                    <a:latin typeface="Nunito Light"/>
                  </a:rPr>
                  <a:t>scenario will appear. And if there are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features in one group, the range of BCD encoded data will within </a:t>
                </a:r>
                <a14:m>
                  <m:oMath xmlns:m="http://schemas.openxmlformats.org/officeDocument/2006/math">
                    <m:d>
                      <m:dPr>
                        <m:begChr m:val="{"/>
                        <m:endChr m:val="}"/>
                        <m:ctrlPr>
                          <a:rPr lang="en-US" altLang="zh-TW" i="1">
                            <a:solidFill>
                              <a:schemeClr val="dk1"/>
                            </a:solidFill>
                            <a:latin typeface="Cambria Math" panose="02040503050406030204" pitchFamily="18" charset="0"/>
                            <a:ea typeface="Cambria Math" panose="02040503050406030204" pitchFamily="18" charset="0"/>
                          </a:rPr>
                        </m:ctrlPr>
                      </m:dPr>
                      <m:e>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a:solidFill>
                              <a:schemeClr val="dk1"/>
                            </a:solidFill>
                            <a:latin typeface="Cambria Math" panose="02040503050406030204" pitchFamily="18" charset="0"/>
                            <a:ea typeface="Cambria Math" panose="02040503050406030204" pitchFamily="18" charset="0"/>
                          </a:rPr>
                          <m:t>∈</m:t>
                        </m:r>
                        <m:r>
                          <a:rPr lang="en-US" altLang="zh-TW" i="1">
                            <a:solidFill>
                              <a:schemeClr val="dk1"/>
                            </a:solidFill>
                            <a:latin typeface="Cambria Math" panose="02040503050406030204" pitchFamily="18" charset="0"/>
                            <a:ea typeface="Cambria Math" panose="02040503050406030204" pitchFamily="18" charset="0"/>
                          </a:rPr>
                          <m:t>ℝ</m:t>
                        </m:r>
                        <m:r>
                          <a:rPr lang="en-US" altLang="zh-TW" i="1">
                            <a:solidFill>
                              <a:schemeClr val="dk1"/>
                            </a:solidFill>
                            <a:latin typeface="Cambria Math" panose="02040503050406030204" pitchFamily="18" charset="0"/>
                            <a:ea typeface="Cambria Math" panose="02040503050406030204" pitchFamily="18" charset="0"/>
                          </a:rPr>
                          <m:t> | 0≤</m:t>
                        </m:r>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smtClean="0">
                            <a:solidFill>
                              <a:schemeClr val="dk1"/>
                            </a:solidFill>
                            <a:latin typeface="Cambria Math" panose="02040503050406030204" pitchFamily="18" charset="0"/>
                            <a:ea typeface="Cambria Math" panose="02040503050406030204" pitchFamily="18" charset="0"/>
                          </a:rPr>
                          <m:t>&lt;</m:t>
                        </m:r>
                        <m:sSup>
                          <m:sSupPr>
                            <m:ctrlPr>
                              <a:rPr lang="en-US" altLang="zh-TW" i="1">
                                <a:solidFill>
                                  <a:schemeClr val="dk1"/>
                                </a:solidFill>
                                <a:latin typeface="Cambria Math" panose="02040503050406030204" pitchFamily="18" charset="0"/>
                                <a:ea typeface="Cambria Math" panose="02040503050406030204" pitchFamily="18" charset="0"/>
                              </a:rPr>
                            </m:ctrlPr>
                          </m:sSupPr>
                          <m:e>
                            <m:r>
                              <a:rPr lang="en-US" altLang="zh-TW" i="1">
                                <a:solidFill>
                                  <a:schemeClr val="dk1"/>
                                </a:solidFill>
                                <a:latin typeface="Cambria Math" panose="02040503050406030204" pitchFamily="18" charset="0"/>
                                <a:ea typeface="Cambria Math" panose="02040503050406030204" pitchFamily="18" charset="0"/>
                              </a:rPr>
                              <m:t>2</m:t>
                            </m:r>
                          </m:e>
                          <m:sup>
                            <m:r>
                              <a:rPr lang="en-US" altLang="zh-TW" i="1">
                                <a:solidFill>
                                  <a:schemeClr val="dk1"/>
                                </a:solidFill>
                                <a:latin typeface="Cambria Math" panose="02040503050406030204" pitchFamily="18" charset="0"/>
                                <a:ea typeface="Cambria Math" panose="02040503050406030204" pitchFamily="18" charset="0"/>
                              </a:rPr>
                              <m:t>𝑘</m:t>
                            </m:r>
                          </m:sup>
                        </m:sSup>
                        <m:r>
                          <a:rPr lang="en-US" altLang="zh-TW" b="0" i="1" smtClean="0">
                            <a:solidFill>
                              <a:schemeClr val="dk1"/>
                            </a:solidFill>
                            <a:latin typeface="Cambria Math" panose="02040503050406030204" pitchFamily="18" charset="0"/>
                            <a:ea typeface="Cambria Math" panose="02040503050406030204" pitchFamily="18" charset="0"/>
                          </a:rPr>
                          <m:t>−1</m:t>
                        </m:r>
                      </m:e>
                    </m:d>
                  </m:oMath>
                </a14:m>
                <a:r>
                  <a:rPr lang="en-US" altLang="zh-TW" dirty="0">
                    <a:solidFill>
                      <a:srgbClr val="000000"/>
                    </a:solidFill>
                    <a:latin typeface="Nunito Light"/>
                  </a:rPr>
                  <a:t>. </a:t>
                </a:r>
              </a:p>
              <a:p>
                <a:pPr indent="457200">
                  <a:lnSpc>
                    <a:spcPts val="3359"/>
                  </a:lnSpc>
                </a:pPr>
                <a:r>
                  <a:rPr lang="en-US" altLang="zh-TW" dirty="0">
                    <a:solidFill>
                      <a:srgbClr val="000000"/>
                    </a:solidFill>
                    <a:latin typeface="Nunito Light"/>
                  </a:rPr>
                  <a:t>This cause the encoded data expand in range when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is large, making both Euclidean distance calculation complicated and the sparsity between samples. A simple way to solve it is replace the BCD code with its ranking within the new feature.</a:t>
                </a:r>
              </a:p>
              <a:p>
                <a:pPr indent="457200">
                  <a:lnSpc>
                    <a:spcPts val="3359"/>
                  </a:lnSpc>
                </a:pPr>
                <a:endParaRPr lang="en-US" altLang="zh-TW" dirty="0">
                  <a:solidFill>
                    <a:srgbClr val="000000"/>
                  </a:solidFill>
                  <a:latin typeface="Nunito Light"/>
                </a:endParaRPr>
              </a:p>
            </p:txBody>
          </p:sp>
        </mc:Choice>
        <mc:Fallback xmlns="">
          <p:sp>
            <p:nvSpPr>
              <p:cNvPr id="5" name="TextBox 5">
                <a:extLst>
                  <a:ext uri="{FF2B5EF4-FFF2-40B4-BE49-F238E27FC236}">
                    <a16:creationId xmlns:a16="http://schemas.microsoft.com/office/drawing/2014/main" id="{7F7C9441-81D9-4B03-9DEF-44C4A674E0E2}"/>
                  </a:ext>
                </a:extLst>
              </p:cNvPr>
              <p:cNvSpPr txBox="1">
                <a:spLocks noRot="1" noChangeAspect="1" noMove="1" noResize="1" noEditPoints="1" noAdjustHandles="1" noChangeArrowheads="1" noChangeShapeType="1" noTextEdit="1"/>
              </p:cNvSpPr>
              <p:nvPr/>
            </p:nvSpPr>
            <p:spPr>
              <a:xfrm>
                <a:off x="838198" y="1690688"/>
                <a:ext cx="5430521" cy="4360168"/>
              </a:xfrm>
              <a:prstGeom prst="rect">
                <a:avLst/>
              </a:prstGeom>
              <a:blipFill>
                <a:blip r:embed="rId4"/>
                <a:stretch>
                  <a:fillRect l="-2581" r="-3255"/>
                </a:stretch>
              </a:blipFill>
            </p:spPr>
            <p:txBody>
              <a:bodyPr/>
              <a:lstStyle/>
              <a:p>
                <a:r>
                  <a:rPr lang="en-US">
                    <a:noFill/>
                  </a:rPr>
                  <a:t> </a:t>
                </a:r>
              </a:p>
            </p:txBody>
          </p:sp>
        </mc:Fallback>
      </mc:AlternateContent>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57824070"/>
              </p:ext>
            </p:extLst>
          </p:nvPr>
        </p:nvGraphicFramePr>
        <p:xfrm>
          <a:off x="6595057" y="2175170"/>
          <a:ext cx="457200" cy="303764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012548">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1063485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F689A8-6C62-4E01-8E90-283E47C2DDFE}"/>
              </a:ext>
            </a:extLst>
          </p:cNvPr>
          <p:cNvPicPr>
            <a:picLocks noChangeAspect="1"/>
          </p:cNvPicPr>
          <p:nvPr/>
        </p:nvPicPr>
        <p:blipFill>
          <a:blip r:embed="rId3"/>
          <a:stretch>
            <a:fillRect/>
          </a:stretch>
        </p:blipFill>
        <p:spPr>
          <a:xfrm>
            <a:off x="1325123" y="1612652"/>
            <a:ext cx="9347957" cy="439366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9" name="表格 18">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1690025019"/>
              </p:ext>
            </p:extLst>
          </p:nvPr>
        </p:nvGraphicFramePr>
        <p:xfrm>
          <a:off x="973333" y="1617769"/>
          <a:ext cx="457200" cy="43876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462535">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2330177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rPr>
              <a:t>Case study</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5257800"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Case study, we compare classification results  with the commonly used variable encoding method under different datasets.</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Generated continuous data</a:t>
            </a:r>
          </a:p>
          <a:p>
            <a:pPr marL="342900" indent="-342900">
              <a:lnSpc>
                <a:spcPts val="3359"/>
              </a:lnSpc>
              <a:buFont typeface="+mj-lt"/>
              <a:buAutoNum type="arabicPeriod"/>
            </a:pPr>
            <a:r>
              <a:rPr lang="en-US" altLang="zh-TW" dirty="0">
                <a:solidFill>
                  <a:srgbClr val="000000"/>
                </a:solidFill>
                <a:latin typeface="Nunito Light"/>
              </a:rPr>
              <a:t>Kaggle dataset</a:t>
            </a:r>
          </a:p>
          <a:p>
            <a:pPr indent="457200">
              <a:lnSpc>
                <a:spcPts val="3359"/>
              </a:lnSpc>
            </a:pPr>
            <a:endParaRPr lang="en-US" altLang="zh-TW" dirty="0">
              <a:solidFill>
                <a:srgbClr val="000000"/>
              </a:solidFill>
              <a:latin typeface="Nunito Light"/>
            </a:endParaRPr>
          </a:p>
        </p:txBody>
      </p:sp>
      <p:grpSp>
        <p:nvGrpSpPr>
          <p:cNvPr id="7" name="群組 6">
            <a:extLst>
              <a:ext uri="{FF2B5EF4-FFF2-40B4-BE49-F238E27FC236}">
                <a16:creationId xmlns:a16="http://schemas.microsoft.com/office/drawing/2014/main" id="{4091AF51-1292-44A9-B727-C5E0263D418B}"/>
              </a:ext>
            </a:extLst>
          </p:cNvPr>
          <p:cNvGrpSpPr/>
          <p:nvPr/>
        </p:nvGrpSpPr>
        <p:grpSpPr>
          <a:xfrm>
            <a:off x="7326091" y="3760954"/>
            <a:ext cx="4585332" cy="2062663"/>
            <a:chOff x="7326092" y="2233847"/>
            <a:chExt cx="4585332" cy="2062663"/>
          </a:xfrm>
        </p:grpSpPr>
        <p:pic>
          <p:nvPicPr>
            <p:cNvPr id="5" name="圖片 4">
              <a:extLst>
                <a:ext uri="{FF2B5EF4-FFF2-40B4-BE49-F238E27FC236}">
                  <a16:creationId xmlns:a16="http://schemas.microsoft.com/office/drawing/2014/main" id="{FD64C0F8-DBEF-41BB-8397-0B0F8C89F415}"/>
                </a:ext>
              </a:extLst>
            </p:cNvPr>
            <p:cNvPicPr>
              <a:picLocks noChangeAspect="1"/>
            </p:cNvPicPr>
            <p:nvPr/>
          </p:nvPicPr>
          <p:blipFill rotWithShape="1">
            <a:blip r:embed="rId3"/>
            <a:srcRect b="17801"/>
            <a:stretch/>
          </p:blipFill>
          <p:spPr>
            <a:xfrm>
              <a:off x="7326092" y="2233847"/>
              <a:ext cx="4585332" cy="997439"/>
            </a:xfrm>
            <a:prstGeom prst="rect">
              <a:avLst/>
            </a:prstGeom>
          </p:spPr>
        </p:pic>
        <p:pic>
          <p:nvPicPr>
            <p:cNvPr id="6" name="圖片 5">
              <a:extLst>
                <a:ext uri="{FF2B5EF4-FFF2-40B4-BE49-F238E27FC236}">
                  <a16:creationId xmlns:a16="http://schemas.microsoft.com/office/drawing/2014/main" id="{3FEEDA47-ADE8-4169-93D9-82086EE8FA2B}"/>
                </a:ext>
              </a:extLst>
            </p:cNvPr>
            <p:cNvPicPr>
              <a:picLocks noChangeAspect="1"/>
            </p:cNvPicPr>
            <p:nvPr/>
          </p:nvPicPr>
          <p:blipFill rotWithShape="1">
            <a:blip r:embed="rId4"/>
            <a:srcRect b="18312"/>
            <a:stretch/>
          </p:blipFill>
          <p:spPr>
            <a:xfrm>
              <a:off x="7326092" y="3309072"/>
              <a:ext cx="4585332" cy="987438"/>
            </a:xfrm>
            <a:prstGeom prst="rect">
              <a:avLst/>
            </a:prstGeom>
          </p:spPr>
        </p:pic>
      </p:grpSp>
      <p:pic>
        <p:nvPicPr>
          <p:cNvPr id="8" name="圖片 7">
            <a:extLst>
              <a:ext uri="{FF2B5EF4-FFF2-40B4-BE49-F238E27FC236}">
                <a16:creationId xmlns:a16="http://schemas.microsoft.com/office/drawing/2014/main" id="{8A655D04-79F5-4CB7-AAAE-A7C726D9B097}"/>
              </a:ext>
            </a:extLst>
          </p:cNvPr>
          <p:cNvPicPr>
            <a:picLocks/>
          </p:cNvPicPr>
          <p:nvPr/>
        </p:nvPicPr>
        <p:blipFill>
          <a:blip r:embed="rId5"/>
          <a:stretch>
            <a:fillRect/>
          </a:stretch>
        </p:blipFill>
        <p:spPr>
          <a:xfrm>
            <a:off x="7326091" y="1083130"/>
            <a:ext cx="2345870" cy="2345870"/>
          </a:xfrm>
          <a:prstGeom prst="rect">
            <a:avLst/>
          </a:prstGeom>
        </p:spPr>
      </p:pic>
      <p:pic>
        <p:nvPicPr>
          <p:cNvPr id="9" name="圖片 8">
            <a:extLst>
              <a:ext uri="{FF2B5EF4-FFF2-40B4-BE49-F238E27FC236}">
                <a16:creationId xmlns:a16="http://schemas.microsoft.com/office/drawing/2014/main" id="{B017CB16-282C-4D9E-B6D7-957B93806248}"/>
              </a:ext>
            </a:extLst>
          </p:cNvPr>
          <p:cNvPicPr>
            <a:picLocks/>
          </p:cNvPicPr>
          <p:nvPr/>
        </p:nvPicPr>
        <p:blipFill>
          <a:blip r:embed="rId6"/>
          <a:stretch>
            <a:fillRect/>
          </a:stretch>
        </p:blipFill>
        <p:spPr>
          <a:xfrm>
            <a:off x="9565553" y="1083130"/>
            <a:ext cx="2345870" cy="2345870"/>
          </a:xfrm>
          <a:prstGeom prst="rect">
            <a:avLst/>
          </a:prstGeom>
        </p:spPr>
      </p:pic>
    </p:spTree>
    <p:extLst>
      <p:ext uri="{BB962C8B-B14F-4D97-AF65-F5344CB8AC3E}">
        <p14:creationId xmlns:p14="http://schemas.microsoft.com/office/powerpoint/2010/main" val="1215055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rPr>
              <a:t>Continuous data</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6" name="圖片 5">
            <a:extLst>
              <a:ext uri="{FF2B5EF4-FFF2-40B4-BE49-F238E27FC236}">
                <a16:creationId xmlns:a16="http://schemas.microsoft.com/office/drawing/2014/main" id="{122AA4C7-2733-483F-B4DE-CE42BD479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4849" y="2070162"/>
            <a:ext cx="3162299" cy="3162299"/>
          </a:xfrm>
          <a:prstGeom prst="rect">
            <a:avLst/>
          </a:prstGeom>
        </p:spPr>
      </p:pic>
      <p:pic>
        <p:nvPicPr>
          <p:cNvPr id="8" name="圖片 7">
            <a:extLst>
              <a:ext uri="{FF2B5EF4-FFF2-40B4-BE49-F238E27FC236}">
                <a16:creationId xmlns:a16="http://schemas.microsoft.com/office/drawing/2014/main" id="{0B94A5B0-52B1-466D-8E5F-413AF058C1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23" y="2070163"/>
            <a:ext cx="3162300" cy="3162300"/>
          </a:xfrm>
          <a:prstGeom prst="rect">
            <a:avLst/>
          </a:prstGeom>
        </p:spPr>
      </p:pic>
      <p:pic>
        <p:nvPicPr>
          <p:cNvPr id="15" name="圖片 14">
            <a:extLst>
              <a:ext uri="{FF2B5EF4-FFF2-40B4-BE49-F238E27FC236}">
                <a16:creationId xmlns:a16="http://schemas.microsoft.com/office/drawing/2014/main" id="{29527D38-8F71-4D46-A2BE-F21F444CDD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0276" y="2070162"/>
            <a:ext cx="3162301" cy="3162301"/>
          </a:xfrm>
          <a:prstGeom prst="rect">
            <a:avLst/>
          </a:prstGeom>
        </p:spPr>
      </p:pic>
    </p:spTree>
    <p:extLst>
      <p:ext uri="{BB962C8B-B14F-4D97-AF65-F5344CB8AC3E}">
        <p14:creationId xmlns:p14="http://schemas.microsoft.com/office/powerpoint/2010/main" val="1328549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370" y="1546034"/>
            <a:ext cx="3803262" cy="46150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ext uri="{D42A27DB-BD31-4B8C-83A1-F6EECF244321}">
                <p14:modId xmlns:p14="http://schemas.microsoft.com/office/powerpoint/2010/main" val="1346978862"/>
              </p:ext>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altLang="zh-TW" sz="1700" dirty="0"/>
                        <a:t>Binarize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sz="1700" dirty="0"/>
                    </a:p>
                  </a:txBody>
                  <a:tcPr marL="87938" marR="87938" marT="43969" marB="43969"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ED389F31-9A58-47F3-86B4-E72B6DF08955}"/>
              </a:ext>
            </a:extLst>
          </p:cNvPr>
          <p:cNvSpPr>
            <a:spLocks noGrp="1"/>
          </p:cNvSpPr>
          <p:nvPr>
            <p:ph type="title"/>
          </p:nvPr>
        </p:nvSpPr>
        <p:spPr/>
        <p:txBody>
          <a:bodyPr/>
          <a:lstStyle/>
          <a:p>
            <a:r>
              <a:rPr lang="en-US" altLang="zh-TW" dirty="0">
                <a:solidFill>
                  <a:srgbClr val="14365D"/>
                </a:solidFill>
              </a:rPr>
              <a:t>Continuous data - binarize </a:t>
            </a:r>
            <a:endParaRPr lang="zh-TW" altLang="en-US" dirty="0"/>
          </a:p>
        </p:txBody>
      </p:sp>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5" name="圖片 4">
            <a:extLst>
              <a:ext uri="{FF2B5EF4-FFF2-40B4-BE49-F238E27FC236}">
                <a16:creationId xmlns:a16="http://schemas.microsoft.com/office/drawing/2014/main" id="{DB51C405-0CFC-49D0-A3F6-7487391E43D9}"/>
              </a:ext>
            </a:extLst>
          </p:cNvPr>
          <p:cNvPicPr>
            <a:picLocks noChangeAspect="1"/>
          </p:cNvPicPr>
          <p:nvPr/>
        </p:nvPicPr>
        <p:blipFill rotWithShape="1">
          <a:blip r:embed="rId4"/>
          <a:srcRect r="51171"/>
          <a:stretch/>
        </p:blipFill>
        <p:spPr>
          <a:xfrm>
            <a:off x="4254606" y="2020887"/>
            <a:ext cx="3682787" cy="4279900"/>
          </a:xfrm>
          <a:prstGeom prst="rect">
            <a:avLst/>
          </a:prstGeom>
        </p:spPr>
      </p:pic>
      <p:pic>
        <p:nvPicPr>
          <p:cNvPr id="7" name="圖片 6">
            <a:extLst>
              <a:ext uri="{FF2B5EF4-FFF2-40B4-BE49-F238E27FC236}">
                <a16:creationId xmlns:a16="http://schemas.microsoft.com/office/drawing/2014/main" id="{F4378455-0755-43A1-929D-FC5ED2D9CDE7}"/>
              </a:ext>
            </a:extLst>
          </p:cNvPr>
          <p:cNvPicPr>
            <a:picLocks noChangeAspect="1"/>
          </p:cNvPicPr>
          <p:nvPr/>
        </p:nvPicPr>
        <p:blipFill rotWithShape="1">
          <a:blip r:embed="rId4"/>
          <a:srcRect l="52820"/>
          <a:stretch/>
        </p:blipFill>
        <p:spPr>
          <a:xfrm>
            <a:off x="8207671" y="2020887"/>
            <a:ext cx="3558502" cy="4279900"/>
          </a:xfrm>
          <a:prstGeom prst="rect">
            <a:avLst/>
          </a:prstGeom>
        </p:spPr>
      </p:pic>
    </p:spTree>
    <p:extLst>
      <p:ext uri="{BB962C8B-B14F-4D97-AF65-F5344CB8AC3E}">
        <p14:creationId xmlns:p14="http://schemas.microsoft.com/office/powerpoint/2010/main" val="210508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E7AC9EA1-A2BE-42E4-981B-706EEA10B456}"/>
              </a:ext>
            </a:extLst>
          </p:cNvPr>
          <p:cNvGraphicFramePr>
            <a:graphicFrameLocks noGrp="1"/>
          </p:cNvGraphicFramePr>
          <p:nvPr>
            <p:extLst>
              <p:ext uri="{D42A27DB-BD31-4B8C-83A1-F6EECF244321}">
                <p14:modId xmlns:p14="http://schemas.microsoft.com/office/powerpoint/2010/main" val="315401536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pic>
        <p:nvPicPr>
          <p:cNvPr id="4" name="圖片 3">
            <a:extLst>
              <a:ext uri="{FF2B5EF4-FFF2-40B4-BE49-F238E27FC236}">
                <a16:creationId xmlns:a16="http://schemas.microsoft.com/office/drawing/2014/main" id="{7D196F25-3037-4D4C-8E4C-64D56B03338D}"/>
              </a:ext>
            </a:extLst>
          </p:cNvPr>
          <p:cNvPicPr>
            <a:picLocks noChangeAspect="1"/>
          </p:cNvPicPr>
          <p:nvPr/>
        </p:nvPicPr>
        <p:blipFill rotWithShape="1">
          <a:blip r:embed="rId2"/>
          <a:srcRect t="23842" r="52601"/>
          <a:stretch/>
        </p:blipFill>
        <p:spPr>
          <a:xfrm>
            <a:off x="567876" y="1866945"/>
            <a:ext cx="4880423" cy="3706239"/>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Continuous data - group by PCA</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5" name="圖片 4">
            <a:extLst>
              <a:ext uri="{FF2B5EF4-FFF2-40B4-BE49-F238E27FC236}">
                <a16:creationId xmlns:a16="http://schemas.microsoft.com/office/drawing/2014/main" id="{6FC14864-A936-449B-AE64-A697A075417F}"/>
              </a:ext>
            </a:extLst>
          </p:cNvPr>
          <p:cNvPicPr>
            <a:picLocks noChangeAspect="1"/>
          </p:cNvPicPr>
          <p:nvPr/>
        </p:nvPicPr>
        <p:blipFill>
          <a:blip r:embed="rId3"/>
          <a:stretch>
            <a:fillRect/>
          </a:stretch>
        </p:blipFill>
        <p:spPr>
          <a:xfrm>
            <a:off x="457404" y="4198079"/>
            <a:ext cx="5101365" cy="2117725"/>
          </a:xfrm>
          <a:prstGeom prst="rect">
            <a:avLst/>
          </a:prstGeom>
        </p:spPr>
      </p:pic>
      <p:pic>
        <p:nvPicPr>
          <p:cNvPr id="6" name="圖片 5">
            <a:extLst>
              <a:ext uri="{FF2B5EF4-FFF2-40B4-BE49-F238E27FC236}">
                <a16:creationId xmlns:a16="http://schemas.microsoft.com/office/drawing/2014/main" id="{E30C6B40-7B88-45EA-8B05-5A992BCFC8BE}"/>
              </a:ext>
            </a:extLst>
          </p:cNvPr>
          <p:cNvPicPr>
            <a:picLocks noChangeAspect="1"/>
          </p:cNvPicPr>
          <p:nvPr/>
        </p:nvPicPr>
        <p:blipFill rotWithShape="1">
          <a:blip r:embed="rId2"/>
          <a:srcRect l="50719" t="23842"/>
          <a:stretch/>
        </p:blipFill>
        <p:spPr>
          <a:xfrm>
            <a:off x="6019799" y="1981199"/>
            <a:ext cx="5657015" cy="4433761"/>
          </a:xfrm>
          <a:prstGeom prst="rect">
            <a:avLst/>
          </a:prstGeom>
        </p:spPr>
      </p:pic>
    </p:spTree>
    <p:extLst>
      <p:ext uri="{BB962C8B-B14F-4D97-AF65-F5344CB8AC3E}">
        <p14:creationId xmlns:p14="http://schemas.microsoft.com/office/powerpoint/2010/main" val="2663495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3085275824"/>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Continuous data - seq. by sum</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6" name="圖片 5">
            <a:extLst>
              <a:ext uri="{FF2B5EF4-FFF2-40B4-BE49-F238E27FC236}">
                <a16:creationId xmlns:a16="http://schemas.microsoft.com/office/drawing/2014/main" id="{7210BC17-365E-41A1-984B-74AF5B1C3019}"/>
              </a:ext>
            </a:extLst>
          </p:cNvPr>
          <p:cNvPicPr>
            <a:picLocks noChangeAspect="1"/>
          </p:cNvPicPr>
          <p:nvPr/>
        </p:nvPicPr>
        <p:blipFill rotWithShape="1">
          <a:blip r:embed="rId2"/>
          <a:srcRect r="52505"/>
          <a:stretch/>
        </p:blipFill>
        <p:spPr>
          <a:xfrm>
            <a:off x="515186" y="1928053"/>
            <a:ext cx="4617836" cy="4494972"/>
          </a:xfrm>
          <a:prstGeom prst="rect">
            <a:avLst/>
          </a:prstGeom>
        </p:spPr>
      </p:pic>
      <p:pic>
        <p:nvPicPr>
          <p:cNvPr id="8" name="圖片 7">
            <a:extLst>
              <a:ext uri="{FF2B5EF4-FFF2-40B4-BE49-F238E27FC236}">
                <a16:creationId xmlns:a16="http://schemas.microsoft.com/office/drawing/2014/main" id="{1141FB7E-E7DF-45E5-B21C-709DE79F424B}"/>
              </a:ext>
            </a:extLst>
          </p:cNvPr>
          <p:cNvPicPr>
            <a:picLocks noChangeAspect="1"/>
          </p:cNvPicPr>
          <p:nvPr/>
        </p:nvPicPr>
        <p:blipFill rotWithShape="1">
          <a:blip r:embed="rId2"/>
          <a:srcRect l="50927"/>
          <a:stretch/>
        </p:blipFill>
        <p:spPr>
          <a:xfrm>
            <a:off x="6438900" y="1928053"/>
            <a:ext cx="4771189" cy="4494972"/>
          </a:xfrm>
          <a:prstGeom prst="rect">
            <a:avLst/>
          </a:prstGeom>
        </p:spPr>
      </p:pic>
    </p:spTree>
    <p:extLst>
      <p:ext uri="{BB962C8B-B14F-4D97-AF65-F5344CB8AC3E}">
        <p14:creationId xmlns:p14="http://schemas.microsoft.com/office/powerpoint/2010/main" val="1602269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AD32844D-F1C4-417E-BA0C-85176BCB3C9A}"/>
              </a:ext>
            </a:extLst>
          </p:cNvPr>
          <p:cNvGraphicFramePr>
            <a:graphicFrameLocks noGrp="1"/>
          </p:cNvGraphicFramePr>
          <p:nvPr>
            <p:extLst>
              <p:ext uri="{D42A27DB-BD31-4B8C-83A1-F6EECF244321}">
                <p14:modId xmlns:p14="http://schemas.microsoft.com/office/powerpoint/2010/main" val="171104966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Correlation</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0B8B1853-55BE-499D-8AF2-4B4678FCFBE7}"/>
              </a:ext>
            </a:extLst>
          </p:cNvPr>
          <p:cNvSpPr>
            <a:spLocks noGrp="1"/>
          </p:cNvSpPr>
          <p:nvPr>
            <p:ph type="title"/>
          </p:nvPr>
        </p:nvSpPr>
        <p:spPr/>
        <p:txBody>
          <a:bodyPr/>
          <a:lstStyle/>
          <a:p>
            <a:r>
              <a:rPr lang="en-US" altLang="zh-TW" dirty="0">
                <a:solidFill>
                  <a:srgbClr val="14365D"/>
                </a:solidFill>
              </a:rPr>
              <a:t>Continuous data - group by Corr.</a:t>
            </a:r>
            <a:endParaRPr lang="zh-TW" altLang="en-US" dirty="0"/>
          </a:p>
        </p:txBody>
      </p:sp>
      <p:sp>
        <p:nvSpPr>
          <p:cNvPr id="3" name="頁尾版面配置區 2">
            <a:extLst>
              <a:ext uri="{FF2B5EF4-FFF2-40B4-BE49-F238E27FC236}">
                <a16:creationId xmlns:a16="http://schemas.microsoft.com/office/drawing/2014/main" id="{6974B185-973D-4731-90B3-B063565883C0}"/>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5" name="圖片 4">
            <a:extLst>
              <a:ext uri="{FF2B5EF4-FFF2-40B4-BE49-F238E27FC236}">
                <a16:creationId xmlns:a16="http://schemas.microsoft.com/office/drawing/2014/main" id="{06973350-37BE-4AA3-A501-4BCAD2092E4C}"/>
              </a:ext>
            </a:extLst>
          </p:cNvPr>
          <p:cNvPicPr>
            <a:picLocks noChangeAspect="1"/>
          </p:cNvPicPr>
          <p:nvPr/>
        </p:nvPicPr>
        <p:blipFill rotWithShape="1">
          <a:blip r:embed="rId2"/>
          <a:srcRect r="51486" b="38992"/>
          <a:stretch/>
        </p:blipFill>
        <p:spPr>
          <a:xfrm>
            <a:off x="515186" y="1987821"/>
            <a:ext cx="4627335" cy="2265694"/>
          </a:xfrm>
          <a:prstGeom prst="rect">
            <a:avLst/>
          </a:prstGeom>
        </p:spPr>
      </p:pic>
      <p:pic>
        <p:nvPicPr>
          <p:cNvPr id="6" name="圖片 5">
            <a:extLst>
              <a:ext uri="{FF2B5EF4-FFF2-40B4-BE49-F238E27FC236}">
                <a16:creationId xmlns:a16="http://schemas.microsoft.com/office/drawing/2014/main" id="{8EBE0E0F-AF4A-44B8-92C5-00E426A889EC}"/>
              </a:ext>
            </a:extLst>
          </p:cNvPr>
          <p:cNvPicPr>
            <a:picLocks noChangeAspect="1"/>
          </p:cNvPicPr>
          <p:nvPr/>
        </p:nvPicPr>
        <p:blipFill>
          <a:blip r:embed="rId3"/>
          <a:stretch>
            <a:fillRect/>
          </a:stretch>
        </p:blipFill>
        <p:spPr>
          <a:xfrm>
            <a:off x="515186" y="4294493"/>
            <a:ext cx="4627335" cy="2101342"/>
          </a:xfrm>
          <a:prstGeom prst="rect">
            <a:avLst/>
          </a:prstGeom>
        </p:spPr>
      </p:pic>
      <p:pic>
        <p:nvPicPr>
          <p:cNvPr id="8" name="圖片 7">
            <a:extLst>
              <a:ext uri="{FF2B5EF4-FFF2-40B4-BE49-F238E27FC236}">
                <a16:creationId xmlns:a16="http://schemas.microsoft.com/office/drawing/2014/main" id="{54DBD17B-87BC-4E2B-9780-D25A062AC8D6}"/>
              </a:ext>
            </a:extLst>
          </p:cNvPr>
          <p:cNvPicPr>
            <a:picLocks noChangeAspect="1"/>
          </p:cNvPicPr>
          <p:nvPr/>
        </p:nvPicPr>
        <p:blipFill rotWithShape="1">
          <a:blip r:embed="rId2"/>
          <a:srcRect l="50799"/>
          <a:stretch/>
        </p:blipFill>
        <p:spPr>
          <a:xfrm>
            <a:off x="6105525" y="1987821"/>
            <a:ext cx="5571289" cy="4408822"/>
          </a:xfrm>
          <a:prstGeom prst="rect">
            <a:avLst/>
          </a:prstGeom>
        </p:spPr>
      </p:pic>
    </p:spTree>
    <p:extLst>
      <p:ext uri="{BB962C8B-B14F-4D97-AF65-F5344CB8AC3E}">
        <p14:creationId xmlns:p14="http://schemas.microsoft.com/office/powerpoint/2010/main" val="1962877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pic>
        <p:nvPicPr>
          <p:cNvPr id="5" name="圖片 4">
            <a:extLst>
              <a:ext uri="{FF2B5EF4-FFF2-40B4-BE49-F238E27FC236}">
                <a16:creationId xmlns:a16="http://schemas.microsoft.com/office/drawing/2014/main" id="{87C5B129-6D71-4E8A-B106-3CC54BDCCEF7}"/>
              </a:ext>
            </a:extLst>
          </p:cNvPr>
          <p:cNvPicPr>
            <a:picLocks noChangeAspect="1"/>
          </p:cNvPicPr>
          <p:nvPr/>
        </p:nvPicPr>
        <p:blipFill rotWithShape="1">
          <a:blip r:embed="rId2"/>
          <a:srcRect r="52077"/>
          <a:stretch/>
        </p:blipFill>
        <p:spPr>
          <a:xfrm>
            <a:off x="335164" y="1949524"/>
            <a:ext cx="5161714" cy="4406826"/>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Continuous data - seq. by impurity</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10" name="圖片 9">
            <a:extLst>
              <a:ext uri="{FF2B5EF4-FFF2-40B4-BE49-F238E27FC236}">
                <a16:creationId xmlns:a16="http://schemas.microsoft.com/office/drawing/2014/main" id="{B2F3F93E-6DA0-4044-B0CE-26AF5B17E6A6}"/>
              </a:ext>
            </a:extLst>
          </p:cNvPr>
          <p:cNvPicPr>
            <a:picLocks noChangeAspect="1"/>
          </p:cNvPicPr>
          <p:nvPr/>
        </p:nvPicPr>
        <p:blipFill rotWithShape="1">
          <a:blip r:embed="rId2"/>
          <a:srcRect l="52077" t="137" b="-137"/>
          <a:stretch/>
        </p:blipFill>
        <p:spPr>
          <a:xfrm>
            <a:off x="6388100" y="1949524"/>
            <a:ext cx="5161714" cy="4406826"/>
          </a:xfrm>
          <a:prstGeom prst="rect">
            <a:avLst/>
          </a:prstGeom>
        </p:spPr>
      </p:pic>
    </p:spTree>
    <p:extLst>
      <p:ext uri="{BB962C8B-B14F-4D97-AF65-F5344CB8AC3E}">
        <p14:creationId xmlns:p14="http://schemas.microsoft.com/office/powerpoint/2010/main" val="189896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rPr>
              <a:t>Motivation</a:t>
            </a:r>
            <a:endParaRPr lang="zh-TW" altLang="en-US" dirty="0"/>
          </a:p>
        </p:txBody>
      </p:sp>
      <p:graphicFrame>
        <p:nvGraphicFramePr>
          <p:cNvPr id="7" name="表格 6">
            <a:extLst>
              <a:ext uri="{FF2B5EF4-FFF2-40B4-BE49-F238E27FC236}">
                <a16:creationId xmlns:a16="http://schemas.microsoft.com/office/drawing/2014/main" id="{84E74C75-A1CB-4627-9C3F-E7CF5E90FA7D}"/>
              </a:ext>
            </a:extLst>
          </p:cNvPr>
          <p:cNvGraphicFramePr>
            <a:graphicFrameLocks noGrp="1"/>
          </p:cNvGraphicFramePr>
          <p:nvPr>
            <p:extLst>
              <p:ext uri="{D42A27DB-BD31-4B8C-83A1-F6EECF244321}">
                <p14:modId xmlns:p14="http://schemas.microsoft.com/office/powerpoint/2010/main" val="1774458658"/>
              </p:ext>
            </p:extLst>
          </p:nvPr>
        </p:nvGraphicFramePr>
        <p:xfrm>
          <a:off x="8724855" y="5030786"/>
          <a:ext cx="1683945" cy="1325564"/>
        </p:xfrm>
        <a:graphic>
          <a:graphicData uri="http://schemas.openxmlformats.org/drawingml/2006/table">
            <a:tbl>
              <a:tblPr firstRow="1" bandRow="1">
                <a:tableStyleId>{5C22544A-7EE6-4342-B048-85BDC9FD1C3A}</a:tableStyleId>
              </a:tblPr>
              <a:tblGrid>
                <a:gridCol w="561315">
                  <a:extLst>
                    <a:ext uri="{9D8B030D-6E8A-4147-A177-3AD203B41FA5}">
                      <a16:colId xmlns:a16="http://schemas.microsoft.com/office/drawing/2014/main" val="290678282"/>
                    </a:ext>
                  </a:extLst>
                </a:gridCol>
                <a:gridCol w="561315">
                  <a:extLst>
                    <a:ext uri="{9D8B030D-6E8A-4147-A177-3AD203B41FA5}">
                      <a16:colId xmlns:a16="http://schemas.microsoft.com/office/drawing/2014/main" val="3787689201"/>
                    </a:ext>
                  </a:extLst>
                </a:gridCol>
                <a:gridCol w="561315">
                  <a:extLst>
                    <a:ext uri="{9D8B030D-6E8A-4147-A177-3AD203B41FA5}">
                      <a16:colId xmlns:a16="http://schemas.microsoft.com/office/drawing/2014/main" val="3083395486"/>
                    </a:ext>
                  </a:extLst>
                </a:gridCol>
              </a:tblGrid>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aphicFrame>
        <p:nvGraphicFramePr>
          <p:cNvPr id="8" name="表格 7">
            <a:extLst>
              <a:ext uri="{FF2B5EF4-FFF2-40B4-BE49-F238E27FC236}">
                <a16:creationId xmlns:a16="http://schemas.microsoft.com/office/drawing/2014/main" id="{901C64D6-4AA4-46F7-B081-61A43410210B}"/>
              </a:ext>
            </a:extLst>
          </p:cNvPr>
          <p:cNvGraphicFramePr>
            <a:graphicFrameLocks noGrp="1"/>
          </p:cNvGraphicFramePr>
          <p:nvPr>
            <p:extLst>
              <p:ext uri="{D42A27DB-BD31-4B8C-83A1-F6EECF244321}">
                <p14:modId xmlns:p14="http://schemas.microsoft.com/office/powerpoint/2010/main" val="857261144"/>
              </p:ext>
            </p:extLst>
          </p:nvPr>
        </p:nvGraphicFramePr>
        <p:xfrm>
          <a:off x="8710208" y="711143"/>
          <a:ext cx="1683945" cy="1325564"/>
        </p:xfrm>
        <a:graphic>
          <a:graphicData uri="http://schemas.openxmlformats.org/drawingml/2006/table">
            <a:tbl>
              <a:tblPr firstRow="1" bandRow="1">
                <a:tableStyleId>{5C22544A-7EE6-4342-B048-85BDC9FD1C3A}</a:tableStyleId>
              </a:tblPr>
              <a:tblGrid>
                <a:gridCol w="1683945">
                  <a:extLst>
                    <a:ext uri="{9D8B030D-6E8A-4147-A177-3AD203B41FA5}">
                      <a16:colId xmlns:a16="http://schemas.microsoft.com/office/drawing/2014/main" val="290678282"/>
                    </a:ext>
                  </a:extLst>
                </a:gridCol>
              </a:tblGrid>
              <a:tr h="331391">
                <a:tc>
                  <a:txBody>
                    <a:bodyPr/>
                    <a:lstStyle/>
                    <a:p>
                      <a:pPr algn="ctr"/>
                      <a:r>
                        <a:rPr lang="en-US" altLang="zh-TW" sz="1600" dirty="0">
                          <a:solidFill>
                            <a:schemeClr val="tx1"/>
                          </a:solidFill>
                        </a:rPr>
                        <a:t>Shape</a:t>
                      </a:r>
                      <a:endParaRPr lang="zh-TW" altLang="en-US" sz="1600" dirty="0">
                        <a:solidFill>
                          <a:schemeClr val="tx1"/>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pSp>
        <p:nvGrpSpPr>
          <p:cNvPr id="9" name="群組 8">
            <a:extLst>
              <a:ext uri="{FF2B5EF4-FFF2-40B4-BE49-F238E27FC236}">
                <a16:creationId xmlns:a16="http://schemas.microsoft.com/office/drawing/2014/main" id="{A1A1A39C-C268-493A-9A93-AB16AC11BAC6}"/>
              </a:ext>
            </a:extLst>
          </p:cNvPr>
          <p:cNvGrpSpPr/>
          <p:nvPr/>
        </p:nvGrpSpPr>
        <p:grpSpPr>
          <a:xfrm>
            <a:off x="8778210" y="2279683"/>
            <a:ext cx="1577234" cy="2298633"/>
            <a:chOff x="6298311" y="1441310"/>
            <a:chExt cx="2363052" cy="3443869"/>
          </a:xfrm>
        </p:grpSpPr>
        <p:grpSp>
          <p:nvGrpSpPr>
            <p:cNvPr id="10" name="群組 9">
              <a:extLst>
                <a:ext uri="{FF2B5EF4-FFF2-40B4-BE49-F238E27FC236}">
                  <a16:creationId xmlns:a16="http://schemas.microsoft.com/office/drawing/2014/main" id="{5AFCF6CD-C78B-4495-99FA-8628EF9CD60B}"/>
                </a:ext>
              </a:extLst>
            </p:cNvPr>
            <p:cNvGrpSpPr/>
            <p:nvPr/>
          </p:nvGrpSpPr>
          <p:grpSpPr>
            <a:xfrm>
              <a:off x="6298311" y="1441310"/>
              <a:ext cx="2363052" cy="3443869"/>
              <a:chOff x="6642058" y="1640098"/>
              <a:chExt cx="2008401" cy="2927007"/>
            </a:xfrm>
          </p:grpSpPr>
          <p:grpSp>
            <p:nvGrpSpPr>
              <p:cNvPr id="12" name="群組 11">
                <a:extLst>
                  <a:ext uri="{FF2B5EF4-FFF2-40B4-BE49-F238E27FC236}">
                    <a16:creationId xmlns:a16="http://schemas.microsoft.com/office/drawing/2014/main" id="{1265701B-B18D-46D5-87EF-5DDCFC1EEA8E}"/>
                  </a:ext>
                </a:extLst>
              </p:cNvPr>
              <p:cNvGrpSpPr/>
              <p:nvPr/>
            </p:nvGrpSpPr>
            <p:grpSpPr>
              <a:xfrm>
                <a:off x="6738752" y="1640098"/>
                <a:ext cx="1900815" cy="1215380"/>
                <a:chOff x="6711562" y="1405487"/>
                <a:chExt cx="1900815" cy="1215380"/>
              </a:xfrm>
            </p:grpSpPr>
            <p:sp>
              <p:nvSpPr>
                <p:cNvPr id="30" name="等腰三角形 29">
                  <a:extLst>
                    <a:ext uri="{FF2B5EF4-FFF2-40B4-BE49-F238E27FC236}">
                      <a16:creationId xmlns:a16="http://schemas.microsoft.com/office/drawing/2014/main" id="{E2EC4BDD-9F65-439C-B974-20C80C1B0230}"/>
                    </a:ext>
                  </a:extLst>
                </p:cNvPr>
                <p:cNvSpPr/>
                <p:nvPr/>
              </p:nvSpPr>
              <p:spPr>
                <a:xfrm rot="900000">
                  <a:off x="6990209" y="2271732"/>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8E75F8A2-F3FB-42A7-9FED-9573E94BB591}"/>
                    </a:ext>
                  </a:extLst>
                </p:cNvPr>
                <p:cNvSpPr/>
                <p:nvPr/>
              </p:nvSpPr>
              <p:spPr>
                <a:xfrm rot="11700000">
                  <a:off x="7721934" y="213973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1D10955-E99D-4034-9905-93F14A0A9452}"/>
                    </a:ext>
                  </a:extLst>
                </p:cNvPr>
                <p:cNvSpPr/>
                <p:nvPr/>
              </p:nvSpPr>
              <p:spPr>
                <a:xfrm rot="20700000">
                  <a:off x="6711562" y="224338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F577FA5E-46FC-43EC-86CA-42D84042949D}"/>
                    </a:ext>
                  </a:extLst>
                </p:cNvPr>
                <p:cNvSpPr/>
                <p:nvPr/>
              </p:nvSpPr>
              <p:spPr>
                <a:xfrm>
                  <a:off x="7532535" y="227159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2749F149-707A-4133-8E47-41FB6A513D86}"/>
                    </a:ext>
                  </a:extLst>
                </p:cNvPr>
                <p:cNvSpPr/>
                <p:nvPr/>
              </p:nvSpPr>
              <p:spPr>
                <a:xfrm rot="2700000">
                  <a:off x="7822276" y="227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7459A80-3A90-44F0-B101-AB49515C958A}"/>
                    </a:ext>
                  </a:extLst>
                </p:cNvPr>
                <p:cNvSpPr/>
                <p:nvPr/>
              </p:nvSpPr>
              <p:spPr>
                <a:xfrm rot="2700000">
                  <a:off x="8281725" y="212939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6C36323-F9F4-4F72-9C4E-A13058AA4812}"/>
                    </a:ext>
                  </a:extLst>
                </p:cNvPr>
                <p:cNvSpPr/>
                <p:nvPr/>
              </p:nvSpPr>
              <p:spPr>
                <a:xfrm rot="9900000">
                  <a:off x="8421586" y="2321233"/>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2145399-1242-45C9-A9B5-185013747FDE}"/>
                    </a:ext>
                  </a:extLst>
                </p:cNvPr>
                <p:cNvSpPr/>
                <p:nvPr/>
              </p:nvSpPr>
              <p:spPr>
                <a:xfrm rot="900000">
                  <a:off x="7156749" y="2089679"/>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6F53233-6A71-4EE6-AC37-2F3E63F337EF}"/>
                    </a:ext>
                  </a:extLst>
                </p:cNvPr>
                <p:cNvSpPr/>
                <p:nvPr/>
              </p:nvSpPr>
              <p:spPr>
                <a:xfrm rot="18900000">
                  <a:off x="7562274" y="155023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6995A0D-5662-48CE-BD14-AB6B84135B1C}"/>
                    </a:ext>
                  </a:extLst>
                </p:cNvPr>
                <p:cNvSpPr/>
                <p:nvPr/>
              </p:nvSpPr>
              <p:spPr>
                <a:xfrm rot="2700000">
                  <a:off x="7040092" y="170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8CF2C1F-23AB-4266-A3F6-B501039168F4}"/>
                    </a:ext>
                  </a:extLst>
                </p:cNvPr>
                <p:cNvSpPr/>
                <p:nvPr/>
              </p:nvSpPr>
              <p:spPr>
                <a:xfrm rot="900000">
                  <a:off x="7966624" y="1955123"/>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a:extLst>
                    <a:ext uri="{FF2B5EF4-FFF2-40B4-BE49-F238E27FC236}">
                      <a16:creationId xmlns:a16="http://schemas.microsoft.com/office/drawing/2014/main" id="{58F65BF7-BEFC-4FC1-9440-749419E4C4CF}"/>
                    </a:ext>
                  </a:extLst>
                </p:cNvPr>
                <p:cNvSpPr/>
                <p:nvPr/>
              </p:nvSpPr>
              <p:spPr>
                <a:xfrm rot="9900000">
                  <a:off x="7368023" y="231456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a:extLst>
                    <a:ext uri="{FF2B5EF4-FFF2-40B4-BE49-F238E27FC236}">
                      <a16:creationId xmlns:a16="http://schemas.microsoft.com/office/drawing/2014/main" id="{923415C3-E52E-4B4B-9C29-D9CE4EE7AA25}"/>
                    </a:ext>
                  </a:extLst>
                </p:cNvPr>
                <p:cNvSpPr/>
                <p:nvPr/>
              </p:nvSpPr>
              <p:spPr>
                <a:xfrm rot="10800000">
                  <a:off x="6835243" y="2117559"/>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等腰三角形 42">
                  <a:extLst>
                    <a:ext uri="{FF2B5EF4-FFF2-40B4-BE49-F238E27FC236}">
                      <a16:creationId xmlns:a16="http://schemas.microsoft.com/office/drawing/2014/main" id="{0870422C-F0B6-455C-BFDD-874EE894AF61}"/>
                    </a:ext>
                  </a:extLst>
                </p:cNvPr>
                <p:cNvSpPr/>
                <p:nvPr/>
              </p:nvSpPr>
              <p:spPr>
                <a:xfrm rot="10800000">
                  <a:off x="7254592" y="1584560"/>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02EF0699-AA62-45D5-8993-8CDF9AB263C8}"/>
                    </a:ext>
                  </a:extLst>
                </p:cNvPr>
                <p:cNvSpPr/>
                <p:nvPr/>
              </p:nvSpPr>
              <p:spPr>
                <a:xfrm rot="12600000">
                  <a:off x="8165373" y="198603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C5974E1B-449E-44C4-88A1-306B08352213}"/>
                    </a:ext>
                  </a:extLst>
                </p:cNvPr>
                <p:cNvSpPr/>
                <p:nvPr/>
              </p:nvSpPr>
              <p:spPr>
                <a:xfrm rot="11700000">
                  <a:off x="7475528" y="1405487"/>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D6011AE3-65B3-47FB-B233-81058FEF29DE}"/>
                    </a:ext>
                  </a:extLst>
                </p:cNvPr>
                <p:cNvSpPr/>
                <p:nvPr/>
              </p:nvSpPr>
              <p:spPr>
                <a:xfrm>
                  <a:off x="7171284" y="2315916"/>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D64CF43F-F35D-40E4-8F29-67ABB6729FD4}"/>
                    </a:ext>
                  </a:extLst>
                </p:cNvPr>
                <p:cNvSpPr/>
                <p:nvPr/>
              </p:nvSpPr>
              <p:spPr>
                <a:xfrm>
                  <a:off x="6923469" y="189209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A2FECE-921E-40E0-9905-B742DFD040D8}"/>
                    </a:ext>
                  </a:extLst>
                </p:cNvPr>
                <p:cNvSpPr/>
                <p:nvPr/>
              </p:nvSpPr>
              <p:spPr>
                <a:xfrm>
                  <a:off x="7743973" y="191111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2EA68AF-B379-41CD-A59C-4FDAFF779752}"/>
                    </a:ext>
                  </a:extLst>
                </p:cNvPr>
                <p:cNvSpPr/>
                <p:nvPr/>
              </p:nvSpPr>
              <p:spPr>
                <a:xfrm>
                  <a:off x="7424395" y="1879342"/>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99DDFEB8-CFD8-4EEE-8DC7-ED5DDE293D2D}"/>
                    </a:ext>
                  </a:extLst>
                </p:cNvPr>
                <p:cNvSpPr/>
                <p:nvPr/>
              </p:nvSpPr>
              <p:spPr>
                <a:xfrm>
                  <a:off x="7741474" y="1407607"/>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BAFD80F-F116-4F6E-86C5-820A54AC1C57}"/>
                    </a:ext>
                  </a:extLst>
                </p:cNvPr>
                <p:cNvSpPr/>
                <p:nvPr/>
              </p:nvSpPr>
              <p:spPr>
                <a:xfrm rot="4500000">
                  <a:off x="7878962" y="168931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50F6DA0-AE43-4EC2-B217-8AD87D2FB599}"/>
                    </a:ext>
                  </a:extLst>
                </p:cNvPr>
                <p:cNvSpPr/>
                <p:nvPr/>
              </p:nvSpPr>
              <p:spPr>
                <a:xfrm>
                  <a:off x="8034261" y="239773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等腰三角形 52">
                  <a:extLst>
                    <a:ext uri="{FF2B5EF4-FFF2-40B4-BE49-F238E27FC236}">
                      <a16:creationId xmlns:a16="http://schemas.microsoft.com/office/drawing/2014/main" id="{178FB303-5263-456E-86A6-DC000C4A1B42}"/>
                    </a:ext>
                  </a:extLst>
                </p:cNvPr>
                <p:cNvSpPr/>
                <p:nvPr/>
              </p:nvSpPr>
              <p:spPr>
                <a:xfrm rot="8100000">
                  <a:off x="7221196" y="192013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等腰三角形 53">
                  <a:extLst>
                    <a:ext uri="{FF2B5EF4-FFF2-40B4-BE49-F238E27FC236}">
                      <a16:creationId xmlns:a16="http://schemas.microsoft.com/office/drawing/2014/main" id="{1F0DCE7E-9A6D-4E9A-AA07-1AC56C7D6EB8}"/>
                    </a:ext>
                  </a:extLst>
                </p:cNvPr>
                <p:cNvSpPr/>
                <p:nvPr/>
              </p:nvSpPr>
              <p:spPr>
                <a:xfrm rot="8100000">
                  <a:off x="7680198" y="172456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6A0E3E7-EDD8-47C8-9F96-38FE6522C39B}"/>
                    </a:ext>
                  </a:extLst>
                </p:cNvPr>
                <p:cNvSpPr/>
                <p:nvPr/>
              </p:nvSpPr>
              <p:spPr>
                <a:xfrm rot="4500000">
                  <a:off x="7549943" y="20621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437CDAA-2752-4B69-8C98-2D2F04150A6B}"/>
                    </a:ext>
                  </a:extLst>
                </p:cNvPr>
                <p:cNvSpPr/>
                <p:nvPr/>
              </p:nvSpPr>
              <p:spPr>
                <a:xfrm rot="2700000">
                  <a:off x="8289394" y="24303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1EECF2A-A695-4966-AFA1-61D3A797D622}"/>
                    </a:ext>
                  </a:extLst>
                </p:cNvPr>
                <p:cNvSpPr/>
                <p:nvPr/>
              </p:nvSpPr>
              <p:spPr>
                <a:xfrm>
                  <a:off x="8015910" y="218491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DE019B77-26FF-4A74-B40E-A209DD778EC4}"/>
                  </a:ext>
                </a:extLst>
              </p:cNvPr>
              <p:cNvGrpSpPr/>
              <p:nvPr/>
            </p:nvGrpSpPr>
            <p:grpSpPr>
              <a:xfrm>
                <a:off x="6880309" y="3811148"/>
                <a:ext cx="1523242" cy="755957"/>
                <a:chOff x="6876925" y="3553747"/>
                <a:chExt cx="1523242" cy="755957"/>
              </a:xfrm>
            </p:grpSpPr>
            <p:sp>
              <p:nvSpPr>
                <p:cNvPr id="20" name="矩形 19">
                  <a:extLst>
                    <a:ext uri="{FF2B5EF4-FFF2-40B4-BE49-F238E27FC236}">
                      <a16:creationId xmlns:a16="http://schemas.microsoft.com/office/drawing/2014/main" id="{C3DBA90F-0090-4687-9C3C-99397671FA3A}"/>
                    </a:ext>
                  </a:extLst>
                </p:cNvPr>
                <p:cNvSpPr/>
                <p:nvPr/>
              </p:nvSpPr>
              <p:spPr>
                <a:xfrm>
                  <a:off x="6876925" y="355374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71C54E-C96D-4986-B91E-5D72732DEE61}"/>
                    </a:ext>
                  </a:extLst>
                </p:cNvPr>
                <p:cNvSpPr/>
                <p:nvPr/>
              </p:nvSpPr>
              <p:spPr>
                <a:xfrm>
                  <a:off x="6876925" y="382477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D54C004-22B1-465B-9D21-B76550F2D8DE}"/>
                    </a:ext>
                  </a:extLst>
                </p:cNvPr>
                <p:cNvSpPr/>
                <p:nvPr/>
              </p:nvSpPr>
              <p:spPr>
                <a:xfrm>
                  <a:off x="6876925" y="4095794"/>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6038EDC1-DBFE-49D2-88F9-6ADA90B2521D}"/>
                    </a:ext>
                  </a:extLst>
                </p:cNvPr>
                <p:cNvGrpSpPr/>
                <p:nvPr/>
              </p:nvGrpSpPr>
              <p:grpSpPr>
                <a:xfrm>
                  <a:off x="7542042" y="3572485"/>
                  <a:ext cx="196850" cy="737219"/>
                  <a:chOff x="7542042" y="3572485"/>
                  <a:chExt cx="196850" cy="737219"/>
                </a:xfrm>
              </p:grpSpPr>
              <p:sp>
                <p:nvSpPr>
                  <p:cNvPr id="27" name="橢圓 26">
                    <a:extLst>
                      <a:ext uri="{FF2B5EF4-FFF2-40B4-BE49-F238E27FC236}">
                        <a16:creationId xmlns:a16="http://schemas.microsoft.com/office/drawing/2014/main" id="{C757D07F-D320-42FB-82B2-26740167E54A}"/>
                      </a:ext>
                    </a:extLst>
                  </p:cNvPr>
                  <p:cNvSpPr/>
                  <p:nvPr/>
                </p:nvSpPr>
                <p:spPr>
                  <a:xfrm>
                    <a:off x="7542042" y="357248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014E20EB-3605-4EE6-93FD-D3F01F8AC3F6}"/>
                      </a:ext>
                    </a:extLst>
                  </p:cNvPr>
                  <p:cNvSpPr/>
                  <p:nvPr/>
                </p:nvSpPr>
                <p:spPr>
                  <a:xfrm>
                    <a:off x="7542042" y="384267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60953C35-5F1A-4608-960C-875C94D42A92}"/>
                      </a:ext>
                    </a:extLst>
                  </p:cNvPr>
                  <p:cNvSpPr/>
                  <p:nvPr/>
                </p:nvSpPr>
                <p:spPr>
                  <a:xfrm>
                    <a:off x="7542042" y="411285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等腰三角形 23">
                  <a:extLst>
                    <a:ext uri="{FF2B5EF4-FFF2-40B4-BE49-F238E27FC236}">
                      <a16:creationId xmlns:a16="http://schemas.microsoft.com/office/drawing/2014/main" id="{28CE27AD-425D-4C51-8734-FDF0B6C8F236}"/>
                    </a:ext>
                  </a:extLst>
                </p:cNvPr>
                <p:cNvSpPr/>
                <p:nvPr/>
              </p:nvSpPr>
              <p:spPr>
                <a:xfrm rot="10800000">
                  <a:off x="8209376" y="360710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FA1BD03E-1725-499E-AD9D-50E5A903C64C}"/>
                    </a:ext>
                  </a:extLst>
                </p:cNvPr>
                <p:cNvSpPr/>
                <p:nvPr/>
              </p:nvSpPr>
              <p:spPr>
                <a:xfrm rot="10800000">
                  <a:off x="8209376" y="387504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05E13A99-07B4-481C-9585-1C15D0647B6C}"/>
                    </a:ext>
                  </a:extLst>
                </p:cNvPr>
                <p:cNvSpPr/>
                <p:nvPr/>
              </p:nvSpPr>
              <p:spPr>
                <a:xfrm rot="10800000">
                  <a:off x="8209376" y="414298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63BF5961-7B69-4E61-AE02-DCB2AE8D71D4}"/>
                  </a:ext>
                </a:extLst>
              </p:cNvPr>
              <p:cNvGrpSpPr/>
              <p:nvPr/>
            </p:nvGrpSpPr>
            <p:grpSpPr>
              <a:xfrm>
                <a:off x="6642058" y="2676873"/>
                <a:ext cx="2008401" cy="1054099"/>
                <a:chOff x="6638674" y="2419472"/>
                <a:chExt cx="2008401" cy="1054099"/>
              </a:xfrm>
            </p:grpSpPr>
            <p:sp>
              <p:nvSpPr>
                <p:cNvPr id="15" name="手繪多邊形: 圖案 14">
                  <a:extLst>
                    <a:ext uri="{FF2B5EF4-FFF2-40B4-BE49-F238E27FC236}">
                      <a16:creationId xmlns:a16="http://schemas.microsoft.com/office/drawing/2014/main" id="{7A5B266F-02A5-4F2B-9C71-9E0519416E93}"/>
                    </a:ext>
                  </a:extLst>
                </p:cNvPr>
                <p:cNvSpPr/>
                <p:nvPr/>
              </p:nvSpPr>
              <p:spPr>
                <a:xfrm rot="10800000">
                  <a:off x="6638674" y="2419472"/>
                  <a:ext cx="2008401" cy="1054099"/>
                </a:xfrm>
                <a:custGeom>
                  <a:avLst/>
                  <a:gdLst>
                    <a:gd name="connsiteX0" fmla="*/ 2007500 w 2008401"/>
                    <a:gd name="connsiteY0" fmla="*/ 1054099 h 1054099"/>
                    <a:gd name="connsiteX1" fmla="*/ 900 w 2008401"/>
                    <a:gd name="connsiteY1" fmla="*/ 1054099 h 1054099"/>
                    <a:gd name="connsiteX2" fmla="*/ 900 w 2008401"/>
                    <a:gd name="connsiteY2" fmla="*/ 579962 h 1054099"/>
                    <a:gd name="connsiteX3" fmla="*/ 0 w 2008401"/>
                    <a:gd name="connsiteY3" fmla="*/ 579962 h 1054099"/>
                    <a:gd name="connsiteX4" fmla="*/ 900 w 2008401"/>
                    <a:gd name="connsiteY4" fmla="*/ 578997 h 1054099"/>
                    <a:gd name="connsiteX5" fmla="*/ 900 w 2008401"/>
                    <a:gd name="connsiteY5" fmla="*/ 571499 h 1054099"/>
                    <a:gd name="connsiteX6" fmla="*/ 7895 w 2008401"/>
                    <a:gd name="connsiteY6" fmla="*/ 571499 h 1054099"/>
                    <a:gd name="connsiteX7" fmla="*/ 220873 w 2008401"/>
                    <a:gd name="connsiteY7" fmla="*/ 343196 h 1054099"/>
                    <a:gd name="connsiteX8" fmla="*/ 220873 w 2008401"/>
                    <a:gd name="connsiteY8" fmla="*/ 0 h 1054099"/>
                    <a:gd name="connsiteX9" fmla="*/ 455825 w 2008401"/>
                    <a:gd name="connsiteY9" fmla="*/ 0 h 1054099"/>
                    <a:gd name="connsiteX10" fmla="*/ 455825 w 2008401"/>
                    <a:gd name="connsiteY10" fmla="*/ 343194 h 1054099"/>
                    <a:gd name="connsiteX11" fmla="*/ 668804 w 2008401"/>
                    <a:gd name="connsiteY11" fmla="*/ 571499 h 1054099"/>
                    <a:gd name="connsiteX12" fmla="*/ 673745 w 2008401"/>
                    <a:gd name="connsiteY12" fmla="*/ 571499 h 1054099"/>
                    <a:gd name="connsiteX13" fmla="*/ 886723 w 2008401"/>
                    <a:gd name="connsiteY13" fmla="*/ 343196 h 1054099"/>
                    <a:gd name="connsiteX14" fmla="*/ 886723 w 2008401"/>
                    <a:gd name="connsiteY14" fmla="*/ 0 h 1054099"/>
                    <a:gd name="connsiteX15" fmla="*/ 1121675 w 2008401"/>
                    <a:gd name="connsiteY15" fmla="*/ 0 h 1054099"/>
                    <a:gd name="connsiteX16" fmla="*/ 1121675 w 2008401"/>
                    <a:gd name="connsiteY16" fmla="*/ 343194 h 1054099"/>
                    <a:gd name="connsiteX17" fmla="*/ 1334654 w 2008401"/>
                    <a:gd name="connsiteY17" fmla="*/ 571499 h 1054099"/>
                    <a:gd name="connsiteX18" fmla="*/ 1339597 w 2008401"/>
                    <a:gd name="connsiteY18" fmla="*/ 571499 h 1054099"/>
                    <a:gd name="connsiteX19" fmla="*/ 1552575 w 2008401"/>
                    <a:gd name="connsiteY19" fmla="*/ 343196 h 1054099"/>
                    <a:gd name="connsiteX20" fmla="*/ 1552575 w 2008401"/>
                    <a:gd name="connsiteY20" fmla="*/ 0 h 1054099"/>
                    <a:gd name="connsiteX21" fmla="*/ 1787527 w 2008401"/>
                    <a:gd name="connsiteY21" fmla="*/ 0 h 1054099"/>
                    <a:gd name="connsiteX22" fmla="*/ 1787527 w 2008401"/>
                    <a:gd name="connsiteY22" fmla="*/ 343194 h 1054099"/>
                    <a:gd name="connsiteX23" fmla="*/ 2000506 w 2008401"/>
                    <a:gd name="connsiteY23" fmla="*/ 571499 h 1054099"/>
                    <a:gd name="connsiteX24" fmla="*/ 2007500 w 2008401"/>
                    <a:gd name="connsiteY24" fmla="*/ 571499 h 1054099"/>
                    <a:gd name="connsiteX25" fmla="*/ 2007500 w 2008401"/>
                    <a:gd name="connsiteY25" fmla="*/ 578996 h 1054099"/>
                    <a:gd name="connsiteX26" fmla="*/ 2008401 w 2008401"/>
                    <a:gd name="connsiteY26" fmla="*/ 579962 h 1054099"/>
                    <a:gd name="connsiteX27" fmla="*/ 2007500 w 2008401"/>
                    <a:gd name="connsiteY27" fmla="*/ 579962 h 105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401" h="1054099">
                      <a:moveTo>
                        <a:pt x="2007500" y="1054099"/>
                      </a:moveTo>
                      <a:lnTo>
                        <a:pt x="900" y="1054099"/>
                      </a:lnTo>
                      <a:lnTo>
                        <a:pt x="900" y="579962"/>
                      </a:lnTo>
                      <a:lnTo>
                        <a:pt x="0" y="579962"/>
                      </a:lnTo>
                      <a:lnTo>
                        <a:pt x="900" y="578997"/>
                      </a:lnTo>
                      <a:lnTo>
                        <a:pt x="900" y="571499"/>
                      </a:lnTo>
                      <a:lnTo>
                        <a:pt x="7895" y="571499"/>
                      </a:lnTo>
                      <a:lnTo>
                        <a:pt x="220873" y="343196"/>
                      </a:lnTo>
                      <a:lnTo>
                        <a:pt x="220873" y="0"/>
                      </a:lnTo>
                      <a:lnTo>
                        <a:pt x="455825" y="0"/>
                      </a:lnTo>
                      <a:lnTo>
                        <a:pt x="455825" y="343194"/>
                      </a:lnTo>
                      <a:lnTo>
                        <a:pt x="668804" y="571499"/>
                      </a:lnTo>
                      <a:lnTo>
                        <a:pt x="673745" y="571499"/>
                      </a:lnTo>
                      <a:lnTo>
                        <a:pt x="886723" y="343196"/>
                      </a:lnTo>
                      <a:lnTo>
                        <a:pt x="886723" y="0"/>
                      </a:lnTo>
                      <a:lnTo>
                        <a:pt x="1121675" y="0"/>
                      </a:lnTo>
                      <a:lnTo>
                        <a:pt x="1121675" y="343194"/>
                      </a:lnTo>
                      <a:lnTo>
                        <a:pt x="1334654" y="571499"/>
                      </a:lnTo>
                      <a:lnTo>
                        <a:pt x="1339597" y="571499"/>
                      </a:lnTo>
                      <a:lnTo>
                        <a:pt x="1552575" y="343196"/>
                      </a:lnTo>
                      <a:lnTo>
                        <a:pt x="1552575" y="0"/>
                      </a:lnTo>
                      <a:lnTo>
                        <a:pt x="1787527" y="0"/>
                      </a:lnTo>
                      <a:lnTo>
                        <a:pt x="1787527" y="343194"/>
                      </a:lnTo>
                      <a:lnTo>
                        <a:pt x="2000506" y="571499"/>
                      </a:lnTo>
                      <a:lnTo>
                        <a:pt x="2007500" y="571499"/>
                      </a:lnTo>
                      <a:lnTo>
                        <a:pt x="2007500" y="578996"/>
                      </a:lnTo>
                      <a:lnTo>
                        <a:pt x="2008401" y="579962"/>
                      </a:lnTo>
                      <a:lnTo>
                        <a:pt x="2007500" y="579962"/>
                      </a:lnTo>
                      <a:close/>
                    </a:path>
                  </a:pathLst>
                </a:custGeom>
                <a:solidFill>
                  <a:srgbClr val="D0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 name="群組 15">
                  <a:extLst>
                    <a:ext uri="{FF2B5EF4-FFF2-40B4-BE49-F238E27FC236}">
                      <a16:creationId xmlns:a16="http://schemas.microsoft.com/office/drawing/2014/main" id="{D0862751-1731-47F5-B941-D9411B091A3E}"/>
                    </a:ext>
                  </a:extLst>
                </p:cNvPr>
                <p:cNvGrpSpPr/>
                <p:nvPr/>
              </p:nvGrpSpPr>
              <p:grpSpPr>
                <a:xfrm>
                  <a:off x="6638674" y="2485750"/>
                  <a:ext cx="2008401" cy="53940"/>
                  <a:chOff x="6360555" y="1917949"/>
                  <a:chExt cx="1989453" cy="53940"/>
                </a:xfrm>
              </p:grpSpPr>
              <p:sp>
                <p:nvSpPr>
                  <p:cNvPr id="17" name="矩形 16">
                    <a:extLst>
                      <a:ext uri="{FF2B5EF4-FFF2-40B4-BE49-F238E27FC236}">
                        <a16:creationId xmlns:a16="http://schemas.microsoft.com/office/drawing/2014/main" id="{F731D859-CC75-4394-8F41-1591DD38B235}"/>
                      </a:ext>
                    </a:extLst>
                  </p:cNvPr>
                  <p:cNvSpPr/>
                  <p:nvPr/>
                </p:nvSpPr>
                <p:spPr>
                  <a:xfrm>
                    <a:off x="7686857" y="1917950"/>
                    <a:ext cx="663151" cy="53939"/>
                  </a:xfrm>
                  <a:prstGeom prst="rect">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FDD85779-DB83-4C69-93EA-B5FFE138D197}"/>
                      </a:ext>
                    </a:extLst>
                  </p:cNvPr>
                  <p:cNvSpPr/>
                  <p:nvPr/>
                </p:nvSpPr>
                <p:spPr>
                  <a:xfrm>
                    <a:off x="6360555" y="1917950"/>
                    <a:ext cx="663151" cy="53939"/>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矩形 18">
                    <a:extLst>
                      <a:ext uri="{FF2B5EF4-FFF2-40B4-BE49-F238E27FC236}">
                        <a16:creationId xmlns:a16="http://schemas.microsoft.com/office/drawing/2014/main" id="{59E41050-69D2-4E33-9DDF-1A21371FDDEE}"/>
                      </a:ext>
                    </a:extLst>
                  </p:cNvPr>
                  <p:cNvSpPr/>
                  <p:nvPr/>
                </p:nvSpPr>
                <p:spPr>
                  <a:xfrm>
                    <a:off x="7023706" y="1917949"/>
                    <a:ext cx="663151" cy="5393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grpSp>
        </p:grpSp>
        <p:sp>
          <p:nvSpPr>
            <p:cNvPr id="11" name="文字方塊 10">
              <a:extLst>
                <a:ext uri="{FF2B5EF4-FFF2-40B4-BE49-F238E27FC236}">
                  <a16:creationId xmlns:a16="http://schemas.microsoft.com/office/drawing/2014/main" id="{1BFE20BB-1FBD-483E-826D-E97752E30AB7}"/>
                </a:ext>
              </a:extLst>
            </p:cNvPr>
            <p:cNvSpPr txBox="1"/>
            <p:nvPr/>
          </p:nvSpPr>
          <p:spPr>
            <a:xfrm>
              <a:off x="6499340" y="2832133"/>
              <a:ext cx="1955327" cy="456918"/>
            </a:xfrm>
            <a:prstGeom prst="rect">
              <a:avLst/>
            </a:prstGeom>
            <a:noFill/>
          </p:spPr>
          <p:txBody>
            <a:bodyPr wrap="square" rtlCol="0">
              <a:spAutoFit/>
            </a:bodyPr>
            <a:lstStyle/>
            <a:p>
              <a:pPr algn="ctr"/>
              <a:r>
                <a:rPr lang="en-US" altLang="zh-TW" sz="1600" b="1" dirty="0">
                  <a:solidFill>
                    <a:srgbClr val="F8F8F8"/>
                  </a:solidFill>
                  <a:latin typeface="Nunito Bold" panose="02020500000000000000" charset="0"/>
                </a:rPr>
                <a:t>ENCODER</a:t>
              </a:r>
              <a:endParaRPr lang="zh-TW" altLang="en-US" sz="1600" b="1" dirty="0">
                <a:solidFill>
                  <a:srgbClr val="F8F8F8"/>
                </a:solidFill>
                <a:latin typeface="Nunito Bold" panose="02020500000000000000" charset="0"/>
              </a:endParaRPr>
            </a:p>
          </p:txBody>
        </p:sp>
      </p:gr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921" y="1105828"/>
            <a:ext cx="2984664" cy="4974440"/>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
            <a:extLst>
              <a:ext uri="{FF2B5EF4-FFF2-40B4-BE49-F238E27FC236}">
                <a16:creationId xmlns:a16="http://schemas.microsoft.com/office/drawing/2014/main" id="{3364BDC7-AE10-47A1-A5DE-7C4598812036}"/>
              </a:ext>
            </a:extLst>
          </p:cNvPr>
          <p:cNvSpPr txBox="1"/>
          <p:nvPr/>
        </p:nvSpPr>
        <p:spPr>
          <a:xfrm>
            <a:off x="838201" y="2081320"/>
            <a:ext cx="3981822" cy="2576346"/>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Variable encoding is need for transforming the categorical data.</a:t>
            </a:r>
            <a:r>
              <a:rPr lang="zh-TW" altLang="en-US" dirty="0">
                <a:solidFill>
                  <a:srgbClr val="000000"/>
                </a:solidFill>
                <a:latin typeface="Nunito Light"/>
              </a:rPr>
              <a:t> </a:t>
            </a:r>
            <a:r>
              <a:rPr lang="en-US" altLang="zh-TW" dirty="0">
                <a:solidFill>
                  <a:srgbClr val="000000"/>
                </a:solidFill>
                <a:latin typeface="Nunito Light"/>
              </a:rPr>
              <a:t>Many encoding method had been invented to fulfill such task. Among all, One hot encoding is the one of the most commonly used method.</a:t>
            </a:r>
          </a:p>
        </p:txBody>
      </p:sp>
    </p:spTree>
    <p:extLst>
      <p:ext uri="{BB962C8B-B14F-4D97-AF65-F5344CB8AC3E}">
        <p14:creationId xmlns:p14="http://schemas.microsoft.com/office/powerpoint/2010/main" val="4063452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920E5A-0DF2-40FE-9C33-6DF0D1426A59}"/>
              </a:ext>
            </a:extLst>
          </p:cNvPr>
          <p:cNvSpPr>
            <a:spLocks noGrp="1"/>
          </p:cNvSpPr>
          <p:nvPr>
            <p:ph type="title"/>
          </p:nvPr>
        </p:nvSpPr>
        <p:spPr/>
        <p:txBody>
          <a:bodyPr/>
          <a:lstStyle/>
          <a:p>
            <a:r>
              <a:rPr lang="en-US" altLang="zh-TW" dirty="0">
                <a:solidFill>
                  <a:srgbClr val="14365D"/>
                </a:solidFill>
              </a:rPr>
              <a:t>Continuous data - seq. comparison</a:t>
            </a:r>
            <a:endParaRPr lang="zh-TW" altLang="en-US" dirty="0"/>
          </a:p>
        </p:txBody>
      </p:sp>
      <p:graphicFrame>
        <p:nvGraphicFramePr>
          <p:cNvPr id="10" name="表格 9">
            <a:extLst>
              <a:ext uri="{FF2B5EF4-FFF2-40B4-BE49-F238E27FC236}">
                <a16:creationId xmlns:a16="http://schemas.microsoft.com/office/drawing/2014/main" id="{F8F26892-2D53-4900-8D05-15A8C1D98747}"/>
              </a:ext>
            </a:extLst>
          </p:cNvPr>
          <p:cNvGraphicFramePr>
            <a:graphicFrameLocks noGrp="1"/>
          </p:cNvGraphicFramePr>
          <p:nvPr>
            <p:extLst>
              <p:ext uri="{D42A27DB-BD31-4B8C-83A1-F6EECF244321}">
                <p14:modId xmlns:p14="http://schemas.microsoft.com/office/powerpoint/2010/main" val="765638769"/>
              </p:ext>
            </p:extLst>
          </p:nvPr>
        </p:nvGraphicFramePr>
        <p:xfrm>
          <a:off x="952498" y="1403057"/>
          <a:ext cx="10668003" cy="5089818"/>
        </p:xfrm>
        <a:graphic>
          <a:graphicData uri="http://schemas.openxmlformats.org/drawingml/2006/table">
            <a:tbl>
              <a:tblPr firstRow="1" bandRow="1">
                <a:tableStyleId>{5C22544A-7EE6-4342-B048-85BDC9FD1C3A}</a:tableStyleId>
              </a:tblPr>
              <a:tblGrid>
                <a:gridCol w="409577">
                  <a:extLst>
                    <a:ext uri="{9D8B030D-6E8A-4147-A177-3AD203B41FA5}">
                      <a16:colId xmlns:a16="http://schemas.microsoft.com/office/drawing/2014/main" val="1528397503"/>
                    </a:ext>
                  </a:extLst>
                </a:gridCol>
                <a:gridCol w="5180496">
                  <a:extLst>
                    <a:ext uri="{9D8B030D-6E8A-4147-A177-3AD203B41FA5}">
                      <a16:colId xmlns:a16="http://schemas.microsoft.com/office/drawing/2014/main" val="1803764107"/>
                    </a:ext>
                  </a:extLst>
                </a:gridCol>
                <a:gridCol w="5077930">
                  <a:extLst>
                    <a:ext uri="{9D8B030D-6E8A-4147-A177-3AD203B41FA5}">
                      <a16:colId xmlns:a16="http://schemas.microsoft.com/office/drawing/2014/main" val="3070059079"/>
                    </a:ext>
                  </a:extLst>
                </a:gridCol>
              </a:tblGrid>
              <a:tr h="299728">
                <a:tc>
                  <a:txBody>
                    <a:bodyPr/>
                    <a:lstStyle/>
                    <a:p>
                      <a:pPr algn="ctr"/>
                      <a:endParaRPr lang="zh-TW" altLang="en-US" sz="1700" dirty="0"/>
                    </a:p>
                  </a:txBody>
                  <a:tcPr marL="86012" marR="86012" marT="43006" marB="43006" vert="eaVert" anchor="ctr">
                    <a:lnR w="12700" cmpd="sng">
                      <a:noFill/>
                    </a:lnR>
                    <a:solidFill>
                      <a:srgbClr val="F8F8F8"/>
                    </a:solidFill>
                  </a:tcPr>
                </a:tc>
                <a:tc>
                  <a:txBody>
                    <a:bodyPr/>
                    <a:lstStyle/>
                    <a:p>
                      <a:pPr algn="ctr"/>
                      <a:r>
                        <a:rPr lang="en-US" altLang="zh-TW" sz="1700" dirty="0"/>
                        <a:t>Sequenced</a:t>
                      </a:r>
                      <a:endParaRPr lang="zh-TW" altLang="en-US" sz="1700" dirty="0"/>
                    </a:p>
                  </a:txBody>
                  <a:tcPr marL="86012" marR="86012" marT="43006" marB="43006">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altLang="zh-TW" sz="1700" dirty="0"/>
                        <a:t>Encoded</a:t>
                      </a:r>
                      <a:endParaRPr lang="zh-TW" altLang="en-US" sz="1700" dirty="0"/>
                    </a:p>
                  </a:txBody>
                  <a:tcPr marL="86012" marR="86012" marT="43006" marB="43006">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365533393"/>
                  </a:ext>
                </a:extLst>
              </a:tr>
              <a:tr h="2372363">
                <a:tc>
                  <a:txBody>
                    <a:bodyPr/>
                    <a:lstStyle/>
                    <a:p>
                      <a:pPr algn="ctr"/>
                      <a:r>
                        <a:rPr lang="en-US" altLang="zh-TW" sz="1700" b="1" kern="1200" dirty="0">
                          <a:solidFill>
                            <a:schemeClr val="lt1"/>
                          </a:solidFill>
                          <a:latin typeface="+mn-lt"/>
                          <a:ea typeface="+mn-ea"/>
                          <a:cs typeface="+mn-cs"/>
                        </a:rPr>
                        <a:t>Randomly</a:t>
                      </a:r>
                      <a:endParaRPr lang="zh-TW" altLang="en-US" sz="1700" b="1" kern="1200" dirty="0">
                        <a:solidFill>
                          <a:schemeClr val="lt1"/>
                        </a:solidFill>
                        <a:latin typeface="+mn-lt"/>
                        <a:ea typeface="+mn-ea"/>
                        <a:cs typeface="+mn-cs"/>
                      </a:endParaRPr>
                    </a:p>
                  </a:txBody>
                  <a:tcPr marL="86012" marR="86012" marT="43006" marB="43006" vert="eaVert" anchor="ctr">
                    <a:lnR w="12700" cmpd="sng">
                      <a:noFill/>
                    </a:lnR>
                    <a:solidFill>
                      <a:srgbClr val="D79DA7"/>
                    </a:solidFill>
                  </a:tcPr>
                </a:tc>
                <a:tc>
                  <a:txBody>
                    <a:bodyPr/>
                    <a:lstStyle/>
                    <a:p>
                      <a:pPr algn="ctr"/>
                      <a:endParaRPr lang="zh-TW" altLang="en-US" sz="1700" dirty="0"/>
                    </a:p>
                  </a:txBody>
                  <a:tcPr marL="86012" marR="86012" marT="43006" marB="43006">
                    <a:lnL w="12700" cmpd="sng">
                      <a:noFill/>
                    </a:lnL>
                    <a:lnR w="28575"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zh-TW" altLang="en-US" sz="1700" dirty="0"/>
                    </a:p>
                  </a:txBody>
                  <a:tcPr marL="86012" marR="86012" marT="43006" marB="43006">
                    <a:lnL w="28575" cap="flat" cmpd="sng" algn="ctr">
                      <a:solidFill>
                        <a:srgbClr val="1F497D"/>
                      </a:solidFill>
                      <a:prstDash val="solid"/>
                      <a:round/>
                      <a:headEnd type="none" w="med" len="med"/>
                      <a:tailEnd type="none" w="med" len="med"/>
                    </a:lnL>
                    <a:lnR w="12700" cmpd="sng">
                      <a:noFill/>
                    </a:lnR>
                    <a:lnT w="12700" cap="flat" cmpd="sng" algn="ctr">
                      <a:noFill/>
                      <a:prstDash val="solid"/>
                      <a:round/>
                      <a:headEnd type="none" w="med" len="med"/>
                      <a:tailEnd type="none" w="med" len="med"/>
                    </a:lnT>
                    <a:lnB w="2857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98419529"/>
                  </a:ext>
                </a:extLst>
              </a:tr>
              <a:tr h="2372363">
                <a:tc>
                  <a:txBody>
                    <a:bodyPr/>
                    <a:lstStyle/>
                    <a:p>
                      <a:pPr algn="ctr"/>
                      <a:r>
                        <a:rPr lang="en-US" altLang="zh-TW" sz="1700" b="1" kern="1200" dirty="0">
                          <a:solidFill>
                            <a:schemeClr val="lt1"/>
                          </a:solidFill>
                          <a:latin typeface="+mn-lt"/>
                          <a:ea typeface="+mn-ea"/>
                          <a:cs typeface="+mn-cs"/>
                        </a:rPr>
                        <a:t>By column sum </a:t>
                      </a:r>
                      <a:endParaRPr lang="zh-TW" altLang="en-US" sz="1700" b="1" kern="1200" dirty="0">
                        <a:solidFill>
                          <a:schemeClr val="lt1"/>
                        </a:solidFill>
                        <a:latin typeface="+mn-lt"/>
                        <a:ea typeface="+mn-ea"/>
                        <a:cs typeface="+mn-cs"/>
                      </a:endParaRPr>
                    </a:p>
                  </a:txBody>
                  <a:tcPr marL="86012" marR="86012" marT="43006" marB="43006" vert="eaVert">
                    <a:lnR w="12700" cmpd="sng">
                      <a:noFill/>
                    </a:lnR>
                    <a:solidFill>
                      <a:srgbClr val="D0C1AC"/>
                    </a:solidFill>
                  </a:tcPr>
                </a:tc>
                <a:tc>
                  <a:txBody>
                    <a:bodyPr/>
                    <a:lstStyle/>
                    <a:p>
                      <a:pPr algn="ctr"/>
                      <a:endParaRPr lang="zh-TW" altLang="en-US" sz="1700" dirty="0"/>
                    </a:p>
                  </a:txBody>
                  <a:tcPr marL="86012" marR="86012" marT="43006" marB="43006">
                    <a:lnL w="12700" cmpd="sng">
                      <a:noFill/>
                    </a:lnL>
                    <a:lnR w="28575" cap="flat" cmpd="sng" algn="ctr">
                      <a:solidFill>
                        <a:srgbClr val="1F497D"/>
                      </a:solidFill>
                      <a:prstDash val="solid"/>
                      <a:round/>
                      <a:headEnd type="none" w="med" len="med"/>
                      <a:tailEnd type="none" w="med" len="med"/>
                    </a:lnR>
                    <a:lnT w="2857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endParaRPr lang="zh-TW" altLang="en-US" sz="1700" dirty="0"/>
                    </a:p>
                  </a:txBody>
                  <a:tcPr marL="86012" marR="86012" marT="43006" marB="43006">
                    <a:lnL w="28575" cap="flat" cmpd="sng" algn="ctr">
                      <a:solidFill>
                        <a:srgbClr val="1F497D"/>
                      </a:solidFill>
                      <a:prstDash val="solid"/>
                      <a:round/>
                      <a:headEnd type="none" w="med" len="med"/>
                      <a:tailEnd type="none" w="med" len="med"/>
                    </a:lnL>
                    <a:lnR w="12700" cmpd="sng">
                      <a:noFill/>
                    </a:lnR>
                    <a:lnT w="28575"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961279640"/>
                  </a:ext>
                </a:extLst>
              </a:tr>
            </a:tbl>
          </a:graphicData>
        </a:graphic>
      </p:graphicFrame>
      <p:sp>
        <p:nvSpPr>
          <p:cNvPr id="3" name="頁尾版面配置區 2">
            <a:extLst>
              <a:ext uri="{FF2B5EF4-FFF2-40B4-BE49-F238E27FC236}">
                <a16:creationId xmlns:a16="http://schemas.microsoft.com/office/drawing/2014/main" id="{F9A0D406-2B48-4FF9-806E-15C96E54628A}"/>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pSp>
        <p:nvGrpSpPr>
          <p:cNvPr id="11" name="群組 10">
            <a:extLst>
              <a:ext uri="{FF2B5EF4-FFF2-40B4-BE49-F238E27FC236}">
                <a16:creationId xmlns:a16="http://schemas.microsoft.com/office/drawing/2014/main" id="{C0E900B0-1BF4-4125-A626-033D3E32CD8A}"/>
              </a:ext>
            </a:extLst>
          </p:cNvPr>
          <p:cNvGrpSpPr/>
          <p:nvPr/>
        </p:nvGrpSpPr>
        <p:grpSpPr>
          <a:xfrm>
            <a:off x="1568622" y="1809201"/>
            <a:ext cx="9785178" cy="4683674"/>
            <a:chOff x="1454321" y="1561648"/>
            <a:chExt cx="8727905" cy="4931227"/>
          </a:xfrm>
        </p:grpSpPr>
        <p:pic>
          <p:nvPicPr>
            <p:cNvPr id="6" name="圖片 5">
              <a:extLst>
                <a:ext uri="{FF2B5EF4-FFF2-40B4-BE49-F238E27FC236}">
                  <a16:creationId xmlns:a16="http://schemas.microsoft.com/office/drawing/2014/main" id="{3E928620-EB6C-4485-BB18-419090EA392A}"/>
                </a:ext>
              </a:extLst>
            </p:cNvPr>
            <p:cNvPicPr>
              <a:picLocks noChangeAspect="1"/>
            </p:cNvPicPr>
            <p:nvPr/>
          </p:nvPicPr>
          <p:blipFill rotWithShape="1">
            <a:blip r:embed="rId2"/>
            <a:srcRect r="52811"/>
            <a:stretch/>
          </p:blipFill>
          <p:spPr>
            <a:xfrm>
              <a:off x="1463846" y="1561648"/>
              <a:ext cx="4013029" cy="2191770"/>
            </a:xfrm>
            <a:prstGeom prst="rect">
              <a:avLst/>
            </a:prstGeom>
          </p:spPr>
        </p:pic>
        <p:pic>
          <p:nvPicPr>
            <p:cNvPr id="7" name="圖片 6">
              <a:extLst>
                <a:ext uri="{FF2B5EF4-FFF2-40B4-BE49-F238E27FC236}">
                  <a16:creationId xmlns:a16="http://schemas.microsoft.com/office/drawing/2014/main" id="{A90944B3-A7A5-4843-8324-EEE72AEAB7D4}"/>
                </a:ext>
              </a:extLst>
            </p:cNvPr>
            <p:cNvPicPr>
              <a:picLocks noChangeAspect="1"/>
            </p:cNvPicPr>
            <p:nvPr/>
          </p:nvPicPr>
          <p:blipFill rotWithShape="1">
            <a:blip r:embed="rId2"/>
            <a:srcRect l="51858" t="-217" r="57" b="217"/>
            <a:stretch/>
          </p:blipFill>
          <p:spPr>
            <a:xfrm>
              <a:off x="6092997" y="1561648"/>
              <a:ext cx="4089229" cy="2191770"/>
            </a:xfrm>
            <a:prstGeom prst="rect">
              <a:avLst/>
            </a:prstGeom>
          </p:spPr>
        </p:pic>
        <p:pic>
          <p:nvPicPr>
            <p:cNvPr id="8" name="圖片 7">
              <a:extLst>
                <a:ext uri="{FF2B5EF4-FFF2-40B4-BE49-F238E27FC236}">
                  <a16:creationId xmlns:a16="http://schemas.microsoft.com/office/drawing/2014/main" id="{E5721563-45E9-4940-A936-9992E2ABCA3A}"/>
                </a:ext>
              </a:extLst>
            </p:cNvPr>
            <p:cNvPicPr>
              <a:picLocks noChangeAspect="1"/>
            </p:cNvPicPr>
            <p:nvPr/>
          </p:nvPicPr>
          <p:blipFill rotWithShape="1">
            <a:blip r:embed="rId3"/>
            <a:srcRect r="52708"/>
            <a:stretch/>
          </p:blipFill>
          <p:spPr>
            <a:xfrm>
              <a:off x="1454321" y="4105843"/>
              <a:ext cx="4022554" cy="2387032"/>
            </a:xfrm>
            <a:prstGeom prst="rect">
              <a:avLst/>
            </a:prstGeom>
          </p:spPr>
        </p:pic>
        <p:pic>
          <p:nvPicPr>
            <p:cNvPr id="9" name="圖片 8">
              <a:extLst>
                <a:ext uri="{FF2B5EF4-FFF2-40B4-BE49-F238E27FC236}">
                  <a16:creationId xmlns:a16="http://schemas.microsoft.com/office/drawing/2014/main" id="{9D75E8DB-85A4-493D-A785-9209E8114EBB}"/>
                </a:ext>
              </a:extLst>
            </p:cNvPr>
            <p:cNvPicPr>
              <a:picLocks noChangeAspect="1"/>
            </p:cNvPicPr>
            <p:nvPr/>
          </p:nvPicPr>
          <p:blipFill rotWithShape="1">
            <a:blip r:embed="rId3"/>
            <a:srcRect l="52016" t="133" r="-92" b="-133"/>
            <a:stretch/>
          </p:blipFill>
          <p:spPr>
            <a:xfrm>
              <a:off x="6092997" y="4105843"/>
              <a:ext cx="4089229" cy="2387032"/>
            </a:xfrm>
            <a:prstGeom prst="rect">
              <a:avLst/>
            </a:prstGeom>
          </p:spPr>
        </p:pic>
      </p:grpSp>
    </p:spTree>
    <p:extLst>
      <p:ext uri="{BB962C8B-B14F-4D97-AF65-F5344CB8AC3E}">
        <p14:creationId xmlns:p14="http://schemas.microsoft.com/office/powerpoint/2010/main" val="2243017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254F430-972B-41E1-A1A7-A1A6557B7A77}"/>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sp>
        <p:nvSpPr>
          <p:cNvPr id="4" name="標題 1">
            <a:extLst>
              <a:ext uri="{FF2B5EF4-FFF2-40B4-BE49-F238E27FC236}">
                <a16:creationId xmlns:a16="http://schemas.microsoft.com/office/drawing/2014/main" id="{B02A2406-75BC-4736-A745-7AEECE8CFD3F}"/>
              </a:ext>
            </a:extLst>
          </p:cNvPr>
          <p:cNvSpPr>
            <a:spLocks noGrp="1"/>
          </p:cNvSpPr>
          <p:nvPr>
            <p:ph type="title"/>
          </p:nvPr>
        </p:nvSpPr>
        <p:spPr>
          <a:xfrm>
            <a:off x="838200" y="365125"/>
            <a:ext cx="10515600" cy="1325563"/>
          </a:xfrm>
        </p:spPr>
        <p:txBody>
          <a:bodyPr/>
          <a:lstStyle/>
          <a:p>
            <a:r>
              <a:rPr lang="en-US" altLang="zh-TW" dirty="0">
                <a:solidFill>
                  <a:srgbClr val="14365D"/>
                </a:solidFill>
              </a:rPr>
              <a:t>Continuous data - Classification</a:t>
            </a:r>
            <a:endParaRPr lang="zh-TW" altLang="en-US" dirty="0"/>
          </a:p>
        </p:txBody>
      </p:sp>
      <p:pic>
        <p:nvPicPr>
          <p:cNvPr id="8" name="圖片 7">
            <a:extLst>
              <a:ext uri="{FF2B5EF4-FFF2-40B4-BE49-F238E27FC236}">
                <a16:creationId xmlns:a16="http://schemas.microsoft.com/office/drawing/2014/main" id="{C763857A-27FA-4613-895F-3DD8399CE63B}"/>
              </a:ext>
            </a:extLst>
          </p:cNvPr>
          <p:cNvPicPr>
            <a:picLocks/>
          </p:cNvPicPr>
          <p:nvPr/>
        </p:nvPicPr>
        <p:blipFill>
          <a:blip r:embed="rId2"/>
          <a:stretch>
            <a:fillRect/>
          </a:stretch>
        </p:blipFill>
        <p:spPr>
          <a:xfrm>
            <a:off x="696000" y="2172875"/>
            <a:ext cx="10800000" cy="4320000"/>
          </a:xfrm>
          <a:prstGeom prst="rect">
            <a:avLst/>
          </a:prstGeom>
        </p:spPr>
      </p:pic>
      <p:graphicFrame>
        <p:nvGraphicFramePr>
          <p:cNvPr id="9" name="表格 8">
            <a:extLst>
              <a:ext uri="{FF2B5EF4-FFF2-40B4-BE49-F238E27FC236}">
                <a16:creationId xmlns:a16="http://schemas.microsoft.com/office/drawing/2014/main" id="{1DCBD800-EF0A-4749-97E9-3FD8E730F177}"/>
              </a:ext>
            </a:extLst>
          </p:cNvPr>
          <p:cNvGraphicFramePr>
            <a:graphicFrameLocks noGrp="1"/>
          </p:cNvGraphicFramePr>
          <p:nvPr>
            <p:extLst>
              <p:ext uri="{D42A27DB-BD31-4B8C-83A1-F6EECF244321}">
                <p14:modId xmlns:p14="http://schemas.microsoft.com/office/powerpoint/2010/main" val="1392656585"/>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1</a:t>
                      </a:r>
                      <a:endParaRPr lang="zh-TW" altLang="en-US" dirty="0"/>
                    </a:p>
                  </a:txBody>
                  <a:tcPr anchor="ctr">
                    <a:solidFill>
                      <a:srgbClr val="14365D"/>
                    </a:solidFill>
                  </a:tcPr>
                </a:tc>
                <a:extLst>
                  <a:ext uri="{0D108BD9-81ED-4DB2-BD59-A6C34878D82A}">
                    <a16:rowId xmlns:a16="http://schemas.microsoft.com/office/drawing/2014/main" val="518203525"/>
                  </a:ext>
                </a:extLst>
              </a:tr>
            </a:tbl>
          </a:graphicData>
        </a:graphic>
      </p:graphicFrame>
    </p:spTree>
    <p:extLst>
      <p:ext uri="{BB962C8B-B14F-4D97-AF65-F5344CB8AC3E}">
        <p14:creationId xmlns:p14="http://schemas.microsoft.com/office/powerpoint/2010/main" val="3042281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842B4A-45BE-48AE-B986-1E725913D7FF}"/>
              </a:ext>
            </a:extLst>
          </p:cNvPr>
          <p:cNvSpPr>
            <a:spLocks noGrp="1"/>
          </p:cNvSpPr>
          <p:nvPr>
            <p:ph type="title"/>
          </p:nvPr>
        </p:nvSpPr>
        <p:spPr/>
        <p:txBody>
          <a:bodyPr/>
          <a:lstStyle/>
          <a:p>
            <a:r>
              <a:rPr lang="en-US" altLang="zh-TW" dirty="0">
                <a:solidFill>
                  <a:srgbClr val="14365D"/>
                </a:solidFill>
              </a:rPr>
              <a:t>Continuous data - Classification</a:t>
            </a:r>
            <a:endParaRPr lang="zh-TW" altLang="en-US" dirty="0"/>
          </a:p>
        </p:txBody>
      </p:sp>
      <p:sp>
        <p:nvSpPr>
          <p:cNvPr id="3" name="頁尾版面配置區 2">
            <a:extLst>
              <a:ext uri="{FF2B5EF4-FFF2-40B4-BE49-F238E27FC236}">
                <a16:creationId xmlns:a16="http://schemas.microsoft.com/office/drawing/2014/main" id="{474638F9-DF2C-4316-9025-3A89C915F6AF}"/>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4" name="圖片 3">
            <a:extLst>
              <a:ext uri="{FF2B5EF4-FFF2-40B4-BE49-F238E27FC236}">
                <a16:creationId xmlns:a16="http://schemas.microsoft.com/office/drawing/2014/main" id="{E6FE4916-98D2-412C-B909-82CF2DD3F425}"/>
              </a:ext>
            </a:extLst>
          </p:cNvPr>
          <p:cNvPicPr>
            <a:picLocks/>
          </p:cNvPicPr>
          <p:nvPr/>
        </p:nvPicPr>
        <p:blipFill>
          <a:blip r:embed="rId2"/>
          <a:stretch>
            <a:fillRect/>
          </a:stretch>
        </p:blipFill>
        <p:spPr>
          <a:xfrm>
            <a:off x="696000" y="2172875"/>
            <a:ext cx="10800000" cy="4320000"/>
          </a:xfrm>
          <a:prstGeom prst="rect">
            <a:avLst/>
          </a:prstGeom>
        </p:spPr>
      </p:pic>
      <p:graphicFrame>
        <p:nvGraphicFramePr>
          <p:cNvPr id="5" name="表格 4">
            <a:extLst>
              <a:ext uri="{FF2B5EF4-FFF2-40B4-BE49-F238E27FC236}">
                <a16:creationId xmlns:a16="http://schemas.microsoft.com/office/drawing/2014/main" id="{CC01556D-7907-4A26-A7A8-702520A2A639}"/>
              </a:ext>
            </a:extLst>
          </p:cNvPr>
          <p:cNvGraphicFramePr>
            <a:graphicFrameLocks noGrp="1"/>
          </p:cNvGraphicFramePr>
          <p:nvPr>
            <p:extLst>
              <p:ext uri="{D42A27DB-BD31-4B8C-83A1-F6EECF244321}">
                <p14:modId xmlns:p14="http://schemas.microsoft.com/office/powerpoint/2010/main" val="449606527"/>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2</a:t>
                      </a:r>
                      <a:endParaRPr lang="zh-TW" altLang="en-US" dirty="0"/>
                    </a:p>
                  </a:txBody>
                  <a:tcPr anchor="ctr">
                    <a:solidFill>
                      <a:schemeClr val="tx2">
                        <a:lumMod val="75000"/>
                      </a:schemeClr>
                    </a:solidFill>
                  </a:tcPr>
                </a:tc>
                <a:extLst>
                  <a:ext uri="{0D108BD9-81ED-4DB2-BD59-A6C34878D82A}">
                    <a16:rowId xmlns:a16="http://schemas.microsoft.com/office/drawing/2014/main" val="518203525"/>
                  </a:ext>
                </a:extLst>
              </a:tr>
            </a:tbl>
          </a:graphicData>
        </a:graphic>
      </p:graphicFrame>
    </p:spTree>
    <p:extLst>
      <p:ext uri="{BB962C8B-B14F-4D97-AF65-F5344CB8AC3E}">
        <p14:creationId xmlns:p14="http://schemas.microsoft.com/office/powerpoint/2010/main" val="3863081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45349D-2268-4844-B837-6773A46AD068}"/>
              </a:ext>
            </a:extLst>
          </p:cNvPr>
          <p:cNvSpPr>
            <a:spLocks noGrp="1"/>
          </p:cNvSpPr>
          <p:nvPr>
            <p:ph type="title"/>
          </p:nvPr>
        </p:nvSpPr>
        <p:spPr/>
        <p:txBody>
          <a:bodyPr/>
          <a:lstStyle/>
          <a:p>
            <a:r>
              <a:rPr lang="en-US" altLang="zh-TW" dirty="0">
                <a:solidFill>
                  <a:srgbClr val="14365D"/>
                </a:solidFill>
              </a:rPr>
              <a:t>Continuous data - Classification</a:t>
            </a:r>
            <a:endParaRPr lang="zh-TW" altLang="en-US" dirty="0"/>
          </a:p>
        </p:txBody>
      </p:sp>
      <p:sp>
        <p:nvSpPr>
          <p:cNvPr id="3" name="頁尾版面配置區 2">
            <a:extLst>
              <a:ext uri="{FF2B5EF4-FFF2-40B4-BE49-F238E27FC236}">
                <a16:creationId xmlns:a16="http://schemas.microsoft.com/office/drawing/2014/main" id="{8EB2054E-2D1B-469E-B8EB-D9DF94F814BB}"/>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5" name="圖片 4">
            <a:extLst>
              <a:ext uri="{FF2B5EF4-FFF2-40B4-BE49-F238E27FC236}">
                <a16:creationId xmlns:a16="http://schemas.microsoft.com/office/drawing/2014/main" id="{0886BDAF-BE7A-430B-B86D-6D08B71630AB}"/>
              </a:ext>
            </a:extLst>
          </p:cNvPr>
          <p:cNvPicPr>
            <a:picLocks/>
          </p:cNvPicPr>
          <p:nvPr/>
        </p:nvPicPr>
        <p:blipFill>
          <a:blip r:embed="rId2"/>
          <a:stretch>
            <a:fillRect/>
          </a:stretch>
        </p:blipFill>
        <p:spPr>
          <a:xfrm>
            <a:off x="696000" y="2172875"/>
            <a:ext cx="10800000" cy="4320000"/>
          </a:xfrm>
          <a:prstGeom prst="rect">
            <a:avLst/>
          </a:prstGeom>
        </p:spPr>
      </p:pic>
      <p:graphicFrame>
        <p:nvGraphicFramePr>
          <p:cNvPr id="6" name="表格 5">
            <a:extLst>
              <a:ext uri="{FF2B5EF4-FFF2-40B4-BE49-F238E27FC236}">
                <a16:creationId xmlns:a16="http://schemas.microsoft.com/office/drawing/2014/main" id="{8F76E1EF-435B-45DC-9F21-EE93F0B9DC76}"/>
              </a:ext>
            </a:extLst>
          </p:cNvPr>
          <p:cNvGraphicFramePr>
            <a:graphicFrameLocks noGrp="1"/>
          </p:cNvGraphicFramePr>
          <p:nvPr>
            <p:extLst>
              <p:ext uri="{D42A27DB-BD31-4B8C-83A1-F6EECF244321}">
                <p14:modId xmlns:p14="http://schemas.microsoft.com/office/powerpoint/2010/main" val="2745756366"/>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3</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Tree>
    <p:extLst>
      <p:ext uri="{BB962C8B-B14F-4D97-AF65-F5344CB8AC3E}">
        <p14:creationId xmlns:p14="http://schemas.microsoft.com/office/powerpoint/2010/main" val="3813620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5" name="圖片 4">
            <a:extLst>
              <a:ext uri="{FF2B5EF4-FFF2-40B4-BE49-F238E27FC236}">
                <a16:creationId xmlns:a16="http://schemas.microsoft.com/office/drawing/2014/main" id="{FA596285-B985-4F77-ABB7-221304FED6F8}"/>
              </a:ext>
            </a:extLst>
          </p:cNvPr>
          <p:cNvPicPr>
            <a:picLocks/>
          </p:cNvPicPr>
          <p:nvPr/>
        </p:nvPicPr>
        <p:blipFill rotWithShape="1">
          <a:blip r:embed="rId2"/>
          <a:srcRect l="3527" t="14509" b="20167"/>
          <a:stretch/>
        </p:blipFill>
        <p:spPr>
          <a:xfrm>
            <a:off x="934802" y="1347968"/>
            <a:ext cx="10800000" cy="1620000"/>
          </a:xfrm>
          <a:prstGeom prst="rect">
            <a:avLst/>
          </a:prstGeom>
        </p:spPr>
      </p:pic>
      <p:pic>
        <p:nvPicPr>
          <p:cNvPr id="6" name="圖片 5">
            <a:extLst>
              <a:ext uri="{FF2B5EF4-FFF2-40B4-BE49-F238E27FC236}">
                <a16:creationId xmlns:a16="http://schemas.microsoft.com/office/drawing/2014/main" id="{68476956-8817-4E0D-BC39-4B95BBB88B1E}"/>
              </a:ext>
            </a:extLst>
          </p:cNvPr>
          <p:cNvPicPr>
            <a:picLocks/>
          </p:cNvPicPr>
          <p:nvPr/>
        </p:nvPicPr>
        <p:blipFill rotWithShape="1">
          <a:blip r:embed="rId3"/>
          <a:srcRect l="2633" t="15985" b="12053"/>
          <a:stretch/>
        </p:blipFill>
        <p:spPr>
          <a:xfrm>
            <a:off x="934802" y="2979000"/>
            <a:ext cx="10800000" cy="1620000"/>
          </a:xfrm>
          <a:prstGeom prst="rect">
            <a:avLst/>
          </a:prstGeom>
        </p:spPr>
      </p:pic>
      <p:pic>
        <p:nvPicPr>
          <p:cNvPr id="7" name="圖片 6">
            <a:extLst>
              <a:ext uri="{FF2B5EF4-FFF2-40B4-BE49-F238E27FC236}">
                <a16:creationId xmlns:a16="http://schemas.microsoft.com/office/drawing/2014/main" id="{A6E1CD13-ED78-4A98-BFAF-0E5744D21E9F}"/>
              </a:ext>
            </a:extLst>
          </p:cNvPr>
          <p:cNvPicPr>
            <a:picLocks/>
          </p:cNvPicPr>
          <p:nvPr/>
        </p:nvPicPr>
        <p:blipFill rotWithShape="1">
          <a:blip r:embed="rId4"/>
          <a:srcRect l="2633" t="13283" b="23134"/>
          <a:stretch/>
        </p:blipFill>
        <p:spPr>
          <a:xfrm>
            <a:off x="934802" y="4610032"/>
            <a:ext cx="10800000" cy="1319809"/>
          </a:xfrm>
          <a:prstGeom prst="rect">
            <a:avLst/>
          </a:prstGeom>
        </p:spPr>
      </p:pic>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rPr>
              <a:t>Continuous data - Classification</a:t>
            </a:r>
            <a:endParaRPr lang="zh-TW" altLang="en-US" dirty="0"/>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659884346"/>
              </p:ext>
            </p:extLst>
          </p:nvPr>
        </p:nvGraphicFramePr>
        <p:xfrm>
          <a:off x="457198" y="1313848"/>
          <a:ext cx="477604" cy="5096184"/>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1698728">
                <a:tc>
                  <a:txBody>
                    <a:bodyPr/>
                    <a:lstStyle/>
                    <a:p>
                      <a:pPr algn="ctr"/>
                      <a:r>
                        <a:rPr lang="en-US" altLang="zh-TW" dirty="0"/>
                        <a:t>Shape 1</a:t>
                      </a:r>
                      <a:endParaRPr lang="zh-TW" altLang="en-US" dirty="0"/>
                    </a:p>
                  </a:txBody>
                  <a:tcPr vert="eaVert"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4365D"/>
                    </a:solidFill>
                  </a:tcPr>
                </a:tc>
                <a:extLst>
                  <a:ext uri="{0D108BD9-81ED-4DB2-BD59-A6C34878D82A}">
                    <a16:rowId xmlns:a16="http://schemas.microsoft.com/office/drawing/2014/main" val="3342805285"/>
                  </a:ext>
                </a:extLst>
              </a:tr>
              <a:tr h="1698728">
                <a:tc>
                  <a:txBody>
                    <a:bodyPr/>
                    <a:lstStyle/>
                    <a:p>
                      <a:pPr algn="ctr"/>
                      <a:r>
                        <a:rPr lang="en-US" altLang="zh-TW" sz="1800" b="1" kern="1200" dirty="0">
                          <a:solidFill>
                            <a:schemeClr val="lt1"/>
                          </a:solidFill>
                          <a:latin typeface="+mn-lt"/>
                          <a:ea typeface="+mn-ea"/>
                          <a:cs typeface="+mn-cs"/>
                        </a:rPr>
                        <a:t>Shape 2</a:t>
                      </a:r>
                      <a:endParaRPr lang="zh-TW" altLang="en-US" sz="1800" b="1" kern="1200" dirty="0">
                        <a:solidFill>
                          <a:schemeClr val="lt1"/>
                        </a:solidFill>
                        <a:latin typeface="+mn-lt"/>
                        <a:ea typeface="+mn-ea"/>
                        <a:cs typeface="+mn-cs"/>
                      </a:endParaRPr>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r h="1698728">
                <a:tc>
                  <a:txBody>
                    <a:bodyPr/>
                    <a:lstStyle/>
                    <a:p>
                      <a:pPr marL="0" algn="ctr" defTabSz="914400" rtl="0" eaLnBrk="1" latinLnBrk="0" hangingPunct="1"/>
                      <a:r>
                        <a:rPr lang="en-US" altLang="zh-TW" sz="1800" b="1" kern="1200" dirty="0">
                          <a:solidFill>
                            <a:schemeClr val="lt1"/>
                          </a:solidFill>
                          <a:latin typeface="+mn-lt"/>
                          <a:ea typeface="+mn-ea"/>
                          <a:cs typeface="+mn-cs"/>
                        </a:rPr>
                        <a:t>Shape 3</a:t>
                      </a:r>
                      <a:endParaRPr lang="zh-TW" altLang="en-US" sz="1800" b="1" kern="1200" dirty="0">
                        <a:solidFill>
                          <a:schemeClr val="lt1"/>
                        </a:solidFill>
                        <a:latin typeface="+mn-lt"/>
                        <a:ea typeface="+mn-ea"/>
                        <a:cs typeface="+mn-cs"/>
                      </a:endParaRPr>
                    </a:p>
                  </a:txBody>
                  <a:tcPr vert="eaVert"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B3838"/>
                    </a:solidFill>
                  </a:tcPr>
                </a:tc>
                <a:extLst>
                  <a:ext uri="{0D108BD9-81ED-4DB2-BD59-A6C34878D82A}">
                    <a16:rowId xmlns:a16="http://schemas.microsoft.com/office/drawing/2014/main" val="2110395994"/>
                  </a:ext>
                </a:extLst>
              </a:tr>
            </a:tbl>
          </a:graphicData>
        </a:graphic>
      </p:graphicFrame>
      <p:graphicFrame>
        <p:nvGraphicFramePr>
          <p:cNvPr id="14" name="表格 13">
            <a:extLst>
              <a:ext uri="{FF2B5EF4-FFF2-40B4-BE49-F238E27FC236}">
                <a16:creationId xmlns:a16="http://schemas.microsoft.com/office/drawing/2014/main" id="{10ED6658-943D-428C-B559-83430A38D5AE}"/>
              </a:ext>
            </a:extLst>
          </p:cNvPr>
          <p:cNvGraphicFramePr>
            <a:graphicFrameLocks noGrp="1"/>
          </p:cNvGraphicFramePr>
          <p:nvPr>
            <p:extLst>
              <p:ext uri="{D42A27DB-BD31-4B8C-83A1-F6EECF244321}">
                <p14:modId xmlns:p14="http://schemas.microsoft.com/office/powerpoint/2010/main" val="3018380292"/>
              </p:ext>
            </p:extLst>
          </p:nvPr>
        </p:nvGraphicFramePr>
        <p:xfrm>
          <a:off x="1308100" y="5929841"/>
          <a:ext cx="10426698" cy="519798"/>
        </p:xfrm>
        <a:graphic>
          <a:graphicData uri="http://schemas.openxmlformats.org/drawingml/2006/table">
            <a:tbl>
              <a:tblPr firstRow="1" bandRow="1">
                <a:tableStyleId>{5C22544A-7EE6-4342-B048-85BDC9FD1C3A}</a:tableStyleId>
              </a:tblPr>
              <a:tblGrid>
                <a:gridCol w="1737783">
                  <a:extLst>
                    <a:ext uri="{9D8B030D-6E8A-4147-A177-3AD203B41FA5}">
                      <a16:colId xmlns:a16="http://schemas.microsoft.com/office/drawing/2014/main" val="1911695691"/>
                    </a:ext>
                  </a:extLst>
                </a:gridCol>
                <a:gridCol w="1737783">
                  <a:extLst>
                    <a:ext uri="{9D8B030D-6E8A-4147-A177-3AD203B41FA5}">
                      <a16:colId xmlns:a16="http://schemas.microsoft.com/office/drawing/2014/main" val="2310138189"/>
                    </a:ext>
                  </a:extLst>
                </a:gridCol>
                <a:gridCol w="1737783">
                  <a:extLst>
                    <a:ext uri="{9D8B030D-6E8A-4147-A177-3AD203B41FA5}">
                      <a16:colId xmlns:a16="http://schemas.microsoft.com/office/drawing/2014/main" val="3297134852"/>
                    </a:ext>
                  </a:extLst>
                </a:gridCol>
                <a:gridCol w="1737783">
                  <a:extLst>
                    <a:ext uri="{9D8B030D-6E8A-4147-A177-3AD203B41FA5}">
                      <a16:colId xmlns:a16="http://schemas.microsoft.com/office/drawing/2014/main" val="3638549176"/>
                    </a:ext>
                  </a:extLst>
                </a:gridCol>
                <a:gridCol w="1737783">
                  <a:extLst>
                    <a:ext uri="{9D8B030D-6E8A-4147-A177-3AD203B41FA5}">
                      <a16:colId xmlns:a16="http://schemas.microsoft.com/office/drawing/2014/main" val="4204319266"/>
                    </a:ext>
                  </a:extLst>
                </a:gridCol>
                <a:gridCol w="1737783">
                  <a:extLst>
                    <a:ext uri="{9D8B030D-6E8A-4147-A177-3AD203B41FA5}">
                      <a16:colId xmlns:a16="http://schemas.microsoft.com/office/drawing/2014/main" val="327565383"/>
                    </a:ext>
                  </a:extLst>
                </a:gridCol>
              </a:tblGrid>
              <a:tr h="259899">
                <a:tc>
                  <a:txBody>
                    <a:bodyPr/>
                    <a:lstStyle/>
                    <a:p>
                      <a:pPr algn="ctr"/>
                      <a:r>
                        <a:rPr lang="en-US" altLang="zh-TW" sz="1050" dirty="0">
                          <a:solidFill>
                            <a:schemeClr val="tx1"/>
                          </a:solidFill>
                          <a:latin typeface="Nunito Bold" panose="00000800000000000000" pitchFamily="2" charset="0"/>
                        </a:rPr>
                        <a:t>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60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80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100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120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0476424"/>
                  </a:ext>
                </a:extLst>
              </a:tr>
              <a:tr h="259899">
                <a:tc gridSpan="6">
                  <a:txBody>
                    <a:bodyPr/>
                    <a:lstStyle/>
                    <a:p>
                      <a:pPr algn="ctr"/>
                      <a:r>
                        <a:rPr lang="en-US" altLang="zh-TW" sz="1050" dirty="0">
                          <a:solidFill>
                            <a:schemeClr val="tx1"/>
                          </a:solidFill>
                          <a:latin typeface="Nunito Bold" panose="00000800000000000000" pitchFamily="2" charset="0"/>
                        </a:rPr>
                        <a:t>Binary Features</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68417264"/>
                  </a:ext>
                </a:extLst>
              </a:tr>
            </a:tbl>
          </a:graphicData>
        </a:graphic>
      </p:graphicFrame>
    </p:spTree>
    <p:extLst>
      <p:ext uri="{BB962C8B-B14F-4D97-AF65-F5344CB8AC3E}">
        <p14:creationId xmlns:p14="http://schemas.microsoft.com/office/powerpoint/2010/main" val="56488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rPr>
              <a:t>Kaggle dataset</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4" name="圖片 3">
            <a:extLst>
              <a:ext uri="{FF2B5EF4-FFF2-40B4-BE49-F238E27FC236}">
                <a16:creationId xmlns:a16="http://schemas.microsoft.com/office/drawing/2014/main" id="{2BB60EDD-B06A-40F5-9F7D-AD49E8CC1043}"/>
              </a:ext>
            </a:extLst>
          </p:cNvPr>
          <p:cNvPicPr>
            <a:picLocks noChangeAspect="1"/>
          </p:cNvPicPr>
          <p:nvPr/>
        </p:nvPicPr>
        <p:blipFill>
          <a:blip r:embed="rId2"/>
          <a:stretch>
            <a:fillRect/>
          </a:stretch>
        </p:blipFill>
        <p:spPr>
          <a:xfrm>
            <a:off x="957224" y="1621815"/>
            <a:ext cx="6368867" cy="4732246"/>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2119" y="1685072"/>
            <a:ext cx="4709881" cy="4605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739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rPr>
              <a:t>Kaggle dataset</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spTree>
    <p:extLst>
      <p:ext uri="{BB962C8B-B14F-4D97-AF65-F5344CB8AC3E}">
        <p14:creationId xmlns:p14="http://schemas.microsoft.com/office/powerpoint/2010/main" val="1546511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5" name="圖片 4">
            <a:extLst>
              <a:ext uri="{FF2B5EF4-FFF2-40B4-BE49-F238E27FC236}">
                <a16:creationId xmlns:a16="http://schemas.microsoft.com/office/drawing/2014/main" id="{BD73A2AD-EFE2-4538-A7FD-E9540477BD03}"/>
              </a:ext>
            </a:extLst>
          </p:cNvPr>
          <p:cNvPicPr>
            <a:picLocks/>
          </p:cNvPicPr>
          <p:nvPr/>
        </p:nvPicPr>
        <p:blipFill rotWithShape="1">
          <a:blip r:embed="rId2"/>
          <a:srcRect t="1737"/>
          <a:stretch/>
        </p:blipFill>
        <p:spPr>
          <a:xfrm>
            <a:off x="696000" y="2247899"/>
            <a:ext cx="10800000" cy="4244975"/>
          </a:xfrm>
          <a:prstGeom prst="rect">
            <a:avLst/>
          </a:prstGeom>
        </p:spPr>
      </p:pic>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4214824680"/>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rPr>
              <a:t>Kaggle dataset - Classification</a:t>
            </a:r>
            <a:endParaRPr lang="zh-TW" altLang="en-US" dirty="0">
              <a:solidFill>
                <a:srgbClr val="14365D"/>
              </a:solidFill>
            </a:endParaRPr>
          </a:p>
        </p:txBody>
      </p:sp>
    </p:spTree>
    <p:extLst>
      <p:ext uri="{BB962C8B-B14F-4D97-AF65-F5344CB8AC3E}">
        <p14:creationId xmlns:p14="http://schemas.microsoft.com/office/powerpoint/2010/main" val="869567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rPr>
              <a:t>Conclusion</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10358336" cy="3884397"/>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this research, we develop a method to encode binary feature data into numerical data, which can compress the binary features information to reduce dimension while remaining a certain level in ML model classification performance.</a:t>
            </a:r>
            <a:r>
              <a:rPr lang="zh-TW" altLang="en-US" dirty="0">
                <a:solidFill>
                  <a:srgbClr val="000000"/>
                </a:solidFill>
                <a:latin typeface="Nunito Light"/>
              </a:rPr>
              <a:t> </a:t>
            </a:r>
            <a:r>
              <a:rPr lang="en-US" altLang="zh-TW" dirty="0">
                <a:solidFill>
                  <a:srgbClr val="000000"/>
                </a:solidFill>
                <a:latin typeface="Nunito Light"/>
              </a:rPr>
              <a:t>The main advantage of this method compare to traditional encoding methods are: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Encoding Binary features which without categories to numerical data.</a:t>
            </a:r>
          </a:p>
          <a:p>
            <a:pPr marL="342900" indent="-342900">
              <a:lnSpc>
                <a:spcPts val="3359"/>
              </a:lnSpc>
              <a:buFont typeface="+mj-lt"/>
              <a:buAutoNum type="arabicPeriod"/>
            </a:pPr>
            <a:r>
              <a:rPr lang="en-US" altLang="zh-TW" dirty="0">
                <a:solidFill>
                  <a:srgbClr val="000000"/>
                </a:solidFill>
                <a:latin typeface="Nunito Light"/>
              </a:rPr>
              <a:t>Able to adjust the number of features of encoded numerical data.</a:t>
            </a:r>
          </a:p>
          <a:p>
            <a:pPr marL="342900" indent="-342900">
              <a:lnSpc>
                <a:spcPts val="3359"/>
              </a:lnSpc>
              <a:buFont typeface="+mj-lt"/>
              <a:buAutoNum type="arabicPeriod"/>
            </a:pPr>
            <a:r>
              <a:rPr lang="en-US" altLang="zh-TW" dirty="0">
                <a:solidFill>
                  <a:srgbClr val="000000"/>
                </a:solidFill>
                <a:latin typeface="Nunito Light"/>
              </a:rPr>
              <a:t>Able to remain ML</a:t>
            </a:r>
            <a:r>
              <a:rPr lang="zh-TW" altLang="en-US" dirty="0">
                <a:solidFill>
                  <a:srgbClr val="000000"/>
                </a:solidFill>
                <a:latin typeface="Nunito Light"/>
              </a:rPr>
              <a:t> </a:t>
            </a:r>
            <a:r>
              <a:rPr lang="en-US" altLang="zh-TW" dirty="0">
                <a:solidFill>
                  <a:srgbClr val="000000"/>
                </a:solidFill>
                <a:latin typeface="Nunito Light"/>
              </a:rPr>
              <a:t>model performance with certain sequencing method.</a:t>
            </a:r>
          </a:p>
          <a:p>
            <a:pPr indent="457200">
              <a:lnSpc>
                <a:spcPts val="3359"/>
              </a:lnSpc>
            </a:pPr>
            <a:endParaRPr lang="en-US" altLang="zh-TW" dirty="0">
              <a:solidFill>
                <a:srgbClr val="000000"/>
              </a:solidFill>
              <a:latin typeface="Nunito Light"/>
            </a:endParaRP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spTree>
    <p:extLst>
      <p:ext uri="{BB962C8B-B14F-4D97-AF65-F5344CB8AC3E}">
        <p14:creationId xmlns:p14="http://schemas.microsoft.com/office/powerpoint/2010/main" val="2359880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ext uri="{D42A27DB-BD31-4B8C-83A1-F6EECF244321}">
                <p14:modId xmlns:p14="http://schemas.microsoft.com/office/powerpoint/2010/main" val="1477067849"/>
              </p:ext>
            </p:extLst>
          </p:nvPr>
        </p:nvGraphicFramePr>
        <p:xfrm>
          <a:off x="667133" y="1542844"/>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7" name="圖片 6">
            <a:extLst>
              <a:ext uri="{FF2B5EF4-FFF2-40B4-BE49-F238E27FC236}">
                <a16:creationId xmlns:a16="http://schemas.microsoft.com/office/drawing/2014/main" id="{5B9B7661-907F-4899-BC8A-F23840AC8ECF}"/>
              </a:ext>
            </a:extLst>
          </p:cNvPr>
          <p:cNvPicPr>
            <a:picLocks noChangeAspect="1"/>
          </p:cNvPicPr>
          <p:nvPr/>
        </p:nvPicPr>
        <p:blipFill rotWithShape="1">
          <a:blip r:embed="rId3"/>
          <a:srcRect l="4354" r="35947" b="30208"/>
          <a:stretch/>
        </p:blipFill>
        <p:spPr>
          <a:xfrm>
            <a:off x="6882653" y="3223633"/>
            <a:ext cx="4471147" cy="3229860"/>
          </a:xfrm>
          <a:prstGeom prst="rect">
            <a:avLst/>
          </a:prstGeom>
        </p:spPr>
      </p:pic>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rPr>
              <a:t>Motivation</a:t>
            </a:r>
            <a:endParaRPr lang="zh-TW" altLang="en-US" dirty="0"/>
          </a:p>
        </p:txBody>
      </p:sp>
      <p:pic>
        <p:nvPicPr>
          <p:cNvPr id="11" name="圖片 10">
            <a:extLst>
              <a:ext uri="{FF2B5EF4-FFF2-40B4-BE49-F238E27FC236}">
                <a16:creationId xmlns:a16="http://schemas.microsoft.com/office/drawing/2014/main" id="{47F62B32-5405-4725-9BE9-5506D893FC30}"/>
              </a:ext>
            </a:extLst>
          </p:cNvPr>
          <p:cNvPicPr>
            <a:picLocks noChangeAspect="1"/>
          </p:cNvPicPr>
          <p:nvPr/>
        </p:nvPicPr>
        <p:blipFill rotWithShape="1">
          <a:blip r:embed="rId4"/>
          <a:srcRect t="14838" b="22004"/>
          <a:stretch/>
        </p:blipFill>
        <p:spPr>
          <a:xfrm>
            <a:off x="7009265" y="1859818"/>
            <a:ext cx="4344535" cy="1325563"/>
          </a:xfrm>
          <a:prstGeom prst="rect">
            <a:avLst/>
          </a:prstGeom>
        </p:spPr>
      </p:pic>
      <p:graphicFrame>
        <p:nvGraphicFramePr>
          <p:cNvPr id="14" name="表格 13">
            <a:extLst>
              <a:ext uri="{FF2B5EF4-FFF2-40B4-BE49-F238E27FC236}">
                <a16:creationId xmlns:a16="http://schemas.microsoft.com/office/drawing/2014/main" id="{1A88C061-ACB1-4B27-AD58-FFC06FDCD7C6}"/>
              </a:ext>
            </a:extLst>
          </p:cNvPr>
          <p:cNvGraphicFramePr>
            <a:graphicFrameLocks noGrp="1"/>
          </p:cNvGraphicFramePr>
          <p:nvPr>
            <p:extLst>
              <p:ext uri="{D42A27DB-BD31-4B8C-83A1-F6EECF244321}">
                <p14:modId xmlns:p14="http://schemas.microsoft.com/office/powerpoint/2010/main" val="2575092962"/>
              </p:ext>
            </p:extLst>
          </p:nvPr>
        </p:nvGraphicFramePr>
        <p:xfrm>
          <a:off x="667133" y="3848122"/>
          <a:ext cx="49804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14365D"/>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T w="38100" cmpd="sng">
                      <a:noFill/>
                    </a:lnT>
                    <a:lnB w="38100" cap="flat" cmpd="sng" algn="ctr">
                      <a:solidFill>
                        <a:srgbClr val="1F4E79"/>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R w="38100" cap="flat" cmpd="sng" algn="ctr">
                      <a:solidFill>
                        <a:srgbClr val="14365D"/>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pSp>
        <p:nvGrpSpPr>
          <p:cNvPr id="16" name="群組 15">
            <a:extLst>
              <a:ext uri="{FF2B5EF4-FFF2-40B4-BE49-F238E27FC236}">
                <a16:creationId xmlns:a16="http://schemas.microsoft.com/office/drawing/2014/main" id="{354B3E49-D58E-4027-AC78-44CEA7C7E3C1}"/>
              </a:ext>
            </a:extLst>
          </p:cNvPr>
          <p:cNvGrpSpPr/>
          <p:nvPr/>
        </p:nvGrpSpPr>
        <p:grpSpPr>
          <a:xfrm>
            <a:off x="2108200" y="2439370"/>
            <a:ext cx="4471941" cy="1408752"/>
            <a:chOff x="4746371" y="2476501"/>
            <a:chExt cx="1977157" cy="952499"/>
          </a:xfrm>
        </p:grpSpPr>
        <p:sp>
          <p:nvSpPr>
            <p:cNvPr id="17" name="箭號: 彎曲 16">
              <a:extLst>
                <a:ext uri="{FF2B5EF4-FFF2-40B4-BE49-F238E27FC236}">
                  <a16:creationId xmlns:a16="http://schemas.microsoft.com/office/drawing/2014/main" id="{3C1DFE08-862D-4588-B371-B6E4373EEF9B}"/>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18" name="文字方塊 17">
              <a:extLst>
                <a:ext uri="{FF2B5EF4-FFF2-40B4-BE49-F238E27FC236}">
                  <a16:creationId xmlns:a16="http://schemas.microsoft.com/office/drawing/2014/main" id="{5951A5D7-A857-4090-B079-511FD0A85555}"/>
                </a:ext>
              </a:extLst>
            </p:cNvPr>
            <p:cNvSpPr txBox="1"/>
            <p:nvPr/>
          </p:nvSpPr>
          <p:spPr>
            <a:xfrm>
              <a:off x="4992005"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Tree>
    <p:extLst>
      <p:ext uri="{BB962C8B-B14F-4D97-AF65-F5344CB8AC3E}">
        <p14:creationId xmlns:p14="http://schemas.microsoft.com/office/powerpoint/2010/main" val="2963035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rPr>
              <a:t>Motivation</a:t>
            </a:r>
            <a:endParaRPr lang="zh-TW" altLang="en-US" dirty="0"/>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2547171413"/>
              </p:ext>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Size</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D79DA7"/>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Color</a:t>
                      </a:r>
                      <a:endParaRPr lang="zh-TW" altLang="en-US" sz="1200" dirty="0"/>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D0C1AC"/>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extLst>
              <p:ext uri="{D42A27DB-BD31-4B8C-83A1-F6EECF244321}">
                <p14:modId xmlns:p14="http://schemas.microsoft.com/office/powerpoint/2010/main" val="2825050595"/>
              </p:ext>
            </p:extLst>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510826177"/>
              </p:ext>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Animal</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93" name="箭號: 彎曲 92">
            <a:extLst>
              <a:ext uri="{FF2B5EF4-FFF2-40B4-BE49-F238E27FC236}">
                <a16:creationId xmlns:a16="http://schemas.microsoft.com/office/drawing/2014/main" id="{003F5108-0677-4C7E-B4FD-860457DE3F08}"/>
              </a:ext>
            </a:extLst>
          </p:cNvPr>
          <p:cNvSpPr/>
          <p:nvPr/>
        </p:nvSpPr>
        <p:spPr>
          <a:xfrm>
            <a:off x="6292247" y="2486976"/>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8193F7E-8AFD-4BC3-9DCE-394F13B2744D}"/>
              </a:ext>
            </a:extLst>
          </p:cNvPr>
          <p:cNvGrpSpPr/>
          <p:nvPr/>
        </p:nvGrpSpPr>
        <p:grpSpPr>
          <a:xfrm>
            <a:off x="4353284" y="2486976"/>
            <a:ext cx="2114146" cy="1361143"/>
            <a:chOff x="4710423" y="2476501"/>
            <a:chExt cx="1731523" cy="952499"/>
          </a:xfrm>
        </p:grpSpPr>
        <p:sp>
          <p:nvSpPr>
            <p:cNvPr id="92" name="箭號: 彎曲 91">
              <a:extLst>
                <a:ext uri="{FF2B5EF4-FFF2-40B4-BE49-F238E27FC236}">
                  <a16:creationId xmlns:a16="http://schemas.microsoft.com/office/drawing/2014/main" id="{14A62E5A-E110-4040-8E15-9D557CAB190F}"/>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9" name="文字方塊 8">
              <a:extLst>
                <a:ext uri="{FF2B5EF4-FFF2-40B4-BE49-F238E27FC236}">
                  <a16:creationId xmlns:a16="http://schemas.microsoft.com/office/drawing/2014/main" id="{0A6532FA-C0AE-43F9-A103-84724120DD8B}"/>
                </a:ext>
              </a:extLst>
            </p:cNvPr>
            <p:cNvSpPr txBox="1"/>
            <p:nvPr/>
          </p:nvSpPr>
          <p:spPr>
            <a:xfrm>
              <a:off x="4710423"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spTree>
    <p:extLst>
      <p:ext uri="{BB962C8B-B14F-4D97-AF65-F5344CB8AC3E}">
        <p14:creationId xmlns:p14="http://schemas.microsoft.com/office/powerpoint/2010/main" val="3403630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247497413"/>
              </p:ext>
            </p:extLst>
          </p:nvPr>
        </p:nvGraphicFramePr>
        <p:xfrm>
          <a:off x="992253" y="1584835"/>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Group 1</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2</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3</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rPr>
              <a:t>Motivation</a:t>
            </a:r>
            <a:endParaRPr lang="zh-TW" altLang="en-US" dirty="0"/>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661272763"/>
              </p:ext>
            </p:extLst>
          </p:nvPr>
        </p:nvGraphicFramePr>
        <p:xfrm>
          <a:off x="992253" y="3890113"/>
          <a:ext cx="108135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5">
                  <a:txBody>
                    <a:bodyPr/>
                    <a:lstStyle/>
                    <a:p>
                      <a:pPr algn="ctr"/>
                      <a:r>
                        <a:rPr lang="en-US" altLang="zh-TW" sz="1200" b="1" dirty="0">
                          <a:solidFill>
                            <a:schemeClr val="bg1"/>
                          </a:solidFill>
                        </a:rPr>
                        <a:t>Binary</a:t>
                      </a:r>
                      <a:endParaRPr lang="zh-TW" altLang="en-US" sz="1200" b="1" dirty="0">
                        <a:solidFill>
                          <a:schemeClr val="bg1"/>
                        </a:solidFill>
                      </a:endParaRPr>
                    </a:p>
                  </a:txBody>
                  <a:tcPr marL="60078" marR="60078" marT="30040" marB="30040" vert="eaVert" anchor="ctr">
                    <a:lnL w="38100" cap="flat" cmpd="sng" algn="ctr">
                      <a:solidFill>
                        <a:srgbClr val="1F4E79"/>
                      </a:solidFill>
                      <a:prstDash val="solid"/>
                      <a:round/>
                      <a:headEnd type="none" w="med" len="med"/>
                      <a:tailEnd type="none" w="med" len="med"/>
                    </a:lnL>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97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4" name="TextBox 5">
            <a:extLst>
              <a:ext uri="{FF2B5EF4-FFF2-40B4-BE49-F238E27FC236}">
                <a16:creationId xmlns:a16="http://schemas.microsoft.com/office/drawing/2014/main" id="{F9990E22-831E-4A0D-874A-A5C2332D2F44}"/>
              </a:ext>
            </a:extLst>
          </p:cNvPr>
          <p:cNvSpPr txBox="1"/>
          <p:nvPr/>
        </p:nvSpPr>
        <p:spPr>
          <a:xfrm>
            <a:off x="6822141" y="1503289"/>
            <a:ext cx="4983634" cy="214033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When the data is not follow the One Hot rule, can’t use other method to transform the binary data. If only can we find a way in representing the numerous binary features data in a much simple way...</a:t>
            </a:r>
          </a:p>
        </p:txBody>
      </p:sp>
      <p:pic>
        <p:nvPicPr>
          <p:cNvPr id="3074" name="Picture 2" descr="https://upload.wikimedia.org/wikipedia/commons/thumb/e/e6/Noto_Emoji_KitKat_263a.svg/1200px-Noto_Emoji_KitKat_263a.svg.png">
            <a:extLst>
              <a:ext uri="{FF2B5EF4-FFF2-40B4-BE49-F238E27FC236}">
                <a16:creationId xmlns:a16="http://schemas.microsoft.com/office/drawing/2014/main" id="{5AC77DF6-184F-46DC-9D39-01208948D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9" y="2839725"/>
            <a:ext cx="1054562" cy="105456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56AF769-CE23-41C6-A44D-13A2E89599CB}"/>
              </a:ext>
            </a:extLst>
          </p:cNvPr>
          <p:cNvPicPr>
            <a:picLocks noChangeAspect="1"/>
          </p:cNvPicPr>
          <p:nvPr/>
        </p:nvPicPr>
        <p:blipFill>
          <a:blip r:embed="rId4"/>
          <a:stretch>
            <a:fillRect/>
          </a:stretch>
        </p:blipFill>
        <p:spPr>
          <a:xfrm>
            <a:off x="227537" y="5277902"/>
            <a:ext cx="1041815" cy="975748"/>
          </a:xfrm>
          <a:prstGeom prst="rect">
            <a:avLst/>
          </a:prstGeom>
        </p:spPr>
      </p:pic>
      <p:sp>
        <p:nvSpPr>
          <p:cNvPr id="23" name="箭號: 彎曲 22">
            <a:extLst>
              <a:ext uri="{FF2B5EF4-FFF2-40B4-BE49-F238E27FC236}">
                <a16:creationId xmlns:a16="http://schemas.microsoft.com/office/drawing/2014/main" id="{AF820543-F1D9-49D2-8C02-E0227A66ECD3}"/>
              </a:ext>
            </a:extLst>
          </p:cNvPr>
          <p:cNvSpPr/>
          <p:nvPr/>
        </p:nvSpPr>
        <p:spPr>
          <a:xfrm flipH="1">
            <a:off x="4768928" y="2509817"/>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禁止標誌 1">
            <a:extLst>
              <a:ext uri="{FF2B5EF4-FFF2-40B4-BE49-F238E27FC236}">
                <a16:creationId xmlns:a16="http://schemas.microsoft.com/office/drawing/2014/main" id="{74EAC7A6-56CB-42E6-ABEE-23A62D726193}"/>
              </a:ext>
            </a:extLst>
          </p:cNvPr>
          <p:cNvSpPr/>
          <p:nvPr/>
        </p:nvSpPr>
        <p:spPr>
          <a:xfrm>
            <a:off x="5104907" y="2377589"/>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75507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3B75D-4134-4AD5-B102-F904A86F07B1}"/>
              </a:ext>
            </a:extLst>
          </p:cNvPr>
          <p:cNvSpPr>
            <a:spLocks noGrp="1"/>
          </p:cNvSpPr>
          <p:nvPr>
            <p:ph type="title"/>
          </p:nvPr>
        </p:nvSpPr>
        <p:spPr/>
        <p:txBody>
          <a:bodyPr/>
          <a:lstStyle/>
          <a:p>
            <a:r>
              <a:rPr lang="en-US" altLang="zh-TW" dirty="0">
                <a:solidFill>
                  <a:srgbClr val="14365C"/>
                </a:solidFill>
              </a:rPr>
              <a:t>Introduction - cont.</a:t>
            </a:r>
            <a:endParaRPr lang="zh-TW" altLang="en-US" dirty="0"/>
          </a:p>
        </p:txBody>
      </p:sp>
      <p:sp>
        <p:nvSpPr>
          <p:cNvPr id="3" name="頁尾版面配置區 2">
            <a:extLst>
              <a:ext uri="{FF2B5EF4-FFF2-40B4-BE49-F238E27FC236}">
                <a16:creationId xmlns:a16="http://schemas.microsoft.com/office/drawing/2014/main" id="{60E31A77-2D0E-459D-9E36-E08DBD62A638}"/>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E27CCD49-B4A2-454A-8837-051701A08B71}"/>
                  </a:ext>
                </a:extLst>
              </p:cNvPr>
              <p:cNvSpPr txBox="1"/>
              <p:nvPr/>
            </p:nvSpPr>
            <p:spPr>
              <a:xfrm>
                <a:off x="838200" y="1690688"/>
                <a:ext cx="5112657"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Assume the original binary data has </a:t>
                </a:r>
                <a:r>
                  <a:rPr lang="en-US" altLang="zh-TW" dirty="0" err="1">
                    <a:solidFill>
                      <a:srgbClr val="000000"/>
                    </a:solidFill>
                    <a:latin typeface="Nunito Light"/>
                  </a:rPr>
                  <a:t>i</a:t>
                </a:r>
                <a:r>
                  <a:rPr lang="en-US" altLang="zh-TW" dirty="0">
                    <a:solidFill>
                      <a:srgbClr val="000000"/>
                    </a:solidFill>
                    <a:latin typeface="Nunito Light"/>
                  </a:rPr>
                  <a:t> features, we assign a column group for each feature. Than rearrange features in each group, before conducting BCD encoding.</a:t>
                </a:r>
              </a:p>
              <a:p>
                <a:pPr indent="457200">
                  <a:lnSpc>
                    <a:spcPts val="3359"/>
                  </a:lnSpc>
                </a:pPr>
                <a:r>
                  <a:rPr lang="en-US" altLang="zh-TW" dirty="0">
                    <a:solidFill>
                      <a:srgbClr val="000000"/>
                    </a:solidFill>
                    <a:latin typeface="Nunito Light"/>
                  </a:rPr>
                  <a:t>The goal is to find the optimal </a:t>
                </a:r>
                <a14:m>
                  <m:oMath xmlns:m="http://schemas.openxmlformats.org/officeDocument/2006/math">
                    <m:sSub>
                      <m:sSubPr>
                        <m:ctrlPr>
                          <a:rPr lang="en-US" altLang="zh-TW" i="1">
                            <a:solidFill>
                              <a:schemeClr val="dk1"/>
                            </a:solidFill>
                            <a:latin typeface="Cambria Math" panose="02040503050406030204" pitchFamily="18" charset="0"/>
                          </a:rPr>
                        </m:ctrlPr>
                      </m:sSubPr>
                      <m:e>
                        <m:r>
                          <a:rPr lang="en-US" altLang="zh-TW" i="1">
                            <a:solidFill>
                              <a:schemeClr val="dk1"/>
                            </a:solidFill>
                            <a:latin typeface="Cambria Math" panose="02040503050406030204" pitchFamily="18" charset="0"/>
                          </a:rPr>
                          <m:t>𝐺</m:t>
                        </m:r>
                      </m:e>
                      <m:sub>
                        <m:r>
                          <a:rPr lang="en-US" altLang="zh-TW" i="1">
                            <a:solidFill>
                              <a:schemeClr val="dk1"/>
                            </a:solidFill>
                            <a:latin typeface="Cambria Math" panose="02040503050406030204" pitchFamily="18" charset="0"/>
                          </a:rPr>
                          <m:t>𝑗</m:t>
                        </m:r>
                      </m:sub>
                    </m:sSub>
                  </m:oMath>
                </a14:m>
                <a:r>
                  <a:rPr lang="en-US" altLang="zh-TW" dirty="0">
                    <a:solidFill>
                      <a:srgbClr val="000000"/>
                    </a:solidFill>
                    <a:latin typeface="Nunito Light"/>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oMath>
                </a14:m>
                <a:r>
                  <a:rPr lang="en-US" altLang="zh-TW" dirty="0">
                    <a:solidFill>
                      <a:srgbClr val="000000"/>
                    </a:solidFill>
                    <a:latin typeface="Nunito Light"/>
                  </a:rPr>
                  <a:t> , such that the encoded numerical data have even or better classification performance in ML model.</a:t>
                </a:r>
              </a:p>
            </p:txBody>
          </p:sp>
        </mc:Choice>
        <mc:Fallback xmlns="">
          <p:sp>
            <p:nvSpPr>
              <p:cNvPr id="7" name="TextBox 5">
                <a:extLst>
                  <a:ext uri="{FF2B5EF4-FFF2-40B4-BE49-F238E27FC236}">
                    <a16:creationId xmlns:a16="http://schemas.microsoft.com/office/drawing/2014/main" id="{E27CCD49-B4A2-454A-8837-051701A08B71}"/>
                  </a:ext>
                </a:extLst>
              </p:cNvPr>
              <p:cNvSpPr txBox="1">
                <a:spLocks noRot="1" noChangeAspect="1" noMove="1" noResize="1" noEditPoints="1" noAdjustHandles="1" noChangeArrowheads="1" noChangeShapeType="1" noTextEdit="1"/>
              </p:cNvSpPr>
              <p:nvPr/>
            </p:nvSpPr>
            <p:spPr>
              <a:xfrm>
                <a:off x="838200" y="1690688"/>
                <a:ext cx="5112657" cy="3012363"/>
              </a:xfrm>
              <a:prstGeom prst="rect">
                <a:avLst/>
              </a:prstGeom>
              <a:blipFill>
                <a:blip r:embed="rId3"/>
                <a:stretch>
                  <a:fillRect l="-2864" r="-3580" b="-40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binary</a:t>
                          </a:r>
                          <a:r>
                            <a:rPr lang="en-US" altLang="zh-TW" sz="1400" baseline="0" dirty="0"/>
                            <a:t> </a:t>
                          </a:r>
                          <a:r>
                            <a:rPr lang="en-US" altLang="zh-TW" sz="1400" dirty="0"/>
                            <a:t>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𝑔</m:t>
                                </m:r>
                                <m:r>
                                  <a:rPr lang="en-US" altLang="zh-TW" sz="1800" b="0" i="1" kern="1200" smtClean="0">
                                    <a:solidFill>
                                      <a:schemeClr val="dk1"/>
                                    </a:solidFill>
                                    <a:latin typeface="Cambria Math" panose="02040503050406030204" pitchFamily="18" charset="0"/>
                                    <a:ea typeface="+mn-ea"/>
                                    <a:cs typeface="+mn-cs"/>
                                  </a:rPr>
                                  <m:t>(</m:t>
                                </m:r>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4247947"/>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sequence of features in group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6686564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𝑗𝑘</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𝑘</m:t>
                                  </m:r>
                                </m:e>
                                <m:sup>
                                  <m:r>
                                    <a:rPr lang="en-US" altLang="zh-TW" sz="1400" b="0" i="1" dirty="0" smtClean="0">
                                      <a:latin typeface="Cambria Math" panose="02040503050406030204" pitchFamily="18" charset="0"/>
                                    </a:rPr>
                                    <m:t>𝑡h</m:t>
                                  </m:r>
                                </m:sup>
                              </m:sSup>
                            </m:oMath>
                          </a14:m>
                          <a:r>
                            <a:rPr lang="en-US" altLang="zh-TW" sz="1400" dirty="0"/>
                            <a:t> Feature in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8270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𝑏</m:t>
                                </m:r>
                                <m:r>
                                  <a:rPr lang="en-US" altLang="zh-TW" sz="1800" b="0" i="1" kern="1200" smtClean="0">
                                    <a:solidFill>
                                      <a:schemeClr val="dk1"/>
                                    </a:solidFill>
                                    <a:latin typeface="Cambria Math" panose="02040503050406030204" pitchFamily="18" charset="0"/>
                                    <a:ea typeface="+mn-ea"/>
                                    <a:cs typeface="+mn-cs"/>
                                  </a:rPr>
                                  <m:t>(</m:t>
                                </m:r>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BCD encoded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74788230"/>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Encoded numerical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494018560"/>
                      </a:ext>
                    </a:extLst>
                  </a:tr>
                </a:tbl>
              </a:graphicData>
            </a:graphic>
          </p:graphicFrame>
        </mc:Choice>
        <mc:Fallback xmlns="">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403" t="-101282" r="-224194" b="-6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44946" t="-101282" r="-361" b="-602564"/>
                          </a:stretch>
                        </a:blipFill>
                      </a:tcPr>
                    </a:tc>
                    <a:extLst>
                      <a:ext uri="{0D108BD9-81ED-4DB2-BD59-A6C34878D82A}">
                        <a16:rowId xmlns:a16="http://schemas.microsoft.com/office/drawing/2014/main" val="169814351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01282" r="-224194" b="-5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01282" r="-361" b="-502564"/>
                          </a:stretch>
                        </a:blipFill>
                      </a:tcPr>
                    </a:tc>
                    <a:extLst>
                      <a:ext uri="{0D108BD9-81ED-4DB2-BD59-A6C34878D82A}">
                        <a16:rowId xmlns:a16="http://schemas.microsoft.com/office/drawing/2014/main" val="2037540359"/>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97468" r="-224194" b="-396203"/>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97468" r="-361" b="-396203"/>
                          </a:stretch>
                        </a:blipFill>
                      </a:tcPr>
                    </a:tc>
                    <a:extLst>
                      <a:ext uri="{0D108BD9-81ED-4DB2-BD59-A6C34878D82A}">
                        <a16:rowId xmlns:a16="http://schemas.microsoft.com/office/drawing/2014/main" val="2524247947"/>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402564" r="-224194" b="-3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402564" r="-361" b="-301282"/>
                          </a:stretch>
                        </a:blipFill>
                      </a:tcPr>
                    </a:tc>
                    <a:extLst>
                      <a:ext uri="{0D108BD9-81ED-4DB2-BD59-A6C34878D82A}">
                        <a16:rowId xmlns:a16="http://schemas.microsoft.com/office/drawing/2014/main" val="36686564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502564" r="-224194" b="-2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502564" r="-361" b="-201282"/>
                          </a:stretch>
                        </a:blipFill>
                      </a:tcPr>
                    </a:tc>
                    <a:extLst>
                      <a:ext uri="{0D108BD9-81ED-4DB2-BD59-A6C34878D82A}">
                        <a16:rowId xmlns:a16="http://schemas.microsoft.com/office/drawing/2014/main" val="308270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602564" r="-224194" b="-1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602564" r="-361" b="-101282"/>
                          </a:stretch>
                        </a:blipFill>
                      </a:tcPr>
                    </a:tc>
                    <a:extLst>
                      <a:ext uri="{0D108BD9-81ED-4DB2-BD59-A6C34878D82A}">
                        <a16:rowId xmlns:a16="http://schemas.microsoft.com/office/drawing/2014/main" val="3374788230"/>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03" t="-702564" r="-224194" b="-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4946" t="-702564" r="-361" b="-1282"/>
                          </a:stretch>
                        </a:blipFill>
                      </a:tcPr>
                    </a:tc>
                    <a:extLst>
                      <a:ext uri="{0D108BD9-81ED-4DB2-BD59-A6C34878D82A}">
                        <a16:rowId xmlns:a16="http://schemas.microsoft.com/office/drawing/2014/main" val="14940185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𝑖</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𝑗</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𝑘</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tc>
                    <a:extLst>
                      <a:ext uri="{0D108BD9-81ED-4DB2-BD59-A6C34878D82A}">
                        <a16:rowId xmlns:a16="http://schemas.microsoft.com/office/drawing/2014/main" val="2524247947"/>
                      </a:ext>
                    </a:extLst>
                  </a:tr>
                </a:tbl>
              </a:graphicData>
            </a:graphic>
          </p:graphicFrame>
        </mc:Choice>
        <mc:Fallback xmlns="">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endParaRPr lang="zh-TW"/>
                        </a:p>
                      </a:txBody>
                      <a:tcPr anchor="ctr">
                        <a:blipFill>
                          <a:blip r:embed="rId5"/>
                          <a:stretch>
                            <a:fillRect l="-403" t="-102564" r="-225000" b="-203846"/>
                          </a:stretch>
                        </a:blipFill>
                      </a:tcPr>
                    </a:tc>
                    <a:tc>
                      <a:txBody>
                        <a:bodyPr/>
                        <a:lstStyle/>
                        <a:p>
                          <a:endParaRPr lang="zh-TW"/>
                        </a:p>
                      </a:txBody>
                      <a:tcPr anchor="ctr">
                        <a:blipFill>
                          <a:blip r:embed="rId5"/>
                          <a:stretch>
                            <a:fillRect l="-44946" t="-102564" r="-722" b="-203846"/>
                          </a:stretch>
                        </a:blipFill>
                      </a:tcPr>
                    </a:tc>
                    <a:extLst>
                      <a:ext uri="{0D108BD9-81ED-4DB2-BD59-A6C34878D82A}">
                        <a16:rowId xmlns:a16="http://schemas.microsoft.com/office/drawing/2014/main" val="1698143515"/>
                      </a:ext>
                    </a:extLst>
                  </a:tr>
                  <a:tr h="475456">
                    <a:tc>
                      <a:txBody>
                        <a:bodyPr/>
                        <a:lstStyle/>
                        <a:p>
                          <a:endParaRPr lang="zh-TW"/>
                        </a:p>
                      </a:txBody>
                      <a:tcPr anchor="ctr">
                        <a:blipFill>
                          <a:blip r:embed="rId5"/>
                          <a:stretch>
                            <a:fillRect l="-403" t="-202564" r="-225000" b="-103846"/>
                          </a:stretch>
                        </a:blipFill>
                      </a:tcPr>
                    </a:tc>
                    <a:tc>
                      <a:txBody>
                        <a:bodyPr/>
                        <a:lstStyle/>
                        <a:p>
                          <a:endParaRPr lang="zh-TW"/>
                        </a:p>
                      </a:txBody>
                      <a:tcPr anchor="ctr">
                        <a:blipFill>
                          <a:blip r:embed="rId5"/>
                          <a:stretch>
                            <a:fillRect l="-44946" t="-202564" r="-722" b="-103846"/>
                          </a:stretch>
                        </a:blipFill>
                      </a:tcPr>
                    </a:tc>
                    <a:extLst>
                      <a:ext uri="{0D108BD9-81ED-4DB2-BD59-A6C34878D82A}">
                        <a16:rowId xmlns:a16="http://schemas.microsoft.com/office/drawing/2014/main" val="2037540359"/>
                      </a:ext>
                    </a:extLst>
                  </a:tr>
                  <a:tr h="475456">
                    <a:tc>
                      <a:txBody>
                        <a:bodyPr/>
                        <a:lstStyle/>
                        <a:p>
                          <a:endParaRPr lang="zh-TW"/>
                        </a:p>
                      </a:txBody>
                      <a:tcPr anchor="ctr">
                        <a:blipFill>
                          <a:blip r:embed="rId5"/>
                          <a:stretch>
                            <a:fillRect l="-403" t="-302564" r="-225000" b="-3846"/>
                          </a:stretch>
                        </a:blipFill>
                      </a:tcPr>
                    </a:tc>
                    <a:tc>
                      <a:txBody>
                        <a:bodyPr/>
                        <a:lstStyle/>
                        <a:p>
                          <a:endParaRPr lang="zh-TW"/>
                        </a:p>
                      </a:txBody>
                      <a:tcPr anchor="ctr">
                        <a:blipFill>
                          <a:blip r:embed="rId5"/>
                          <a:stretch>
                            <a:fillRect l="-44946" t="-302564" r="-722" b="-3846"/>
                          </a:stretch>
                        </a:blipFill>
                      </a:tcPr>
                    </a:tc>
                    <a:extLst>
                      <a:ext uri="{0D108BD9-81ED-4DB2-BD59-A6C34878D82A}">
                        <a16:rowId xmlns:a16="http://schemas.microsoft.com/office/drawing/2014/main" val="2524247947"/>
                      </a:ext>
                    </a:extLst>
                  </a:tr>
                </a:tbl>
              </a:graphicData>
            </a:graphic>
          </p:graphicFrame>
        </mc:Fallback>
      </mc:AlternateContent>
    </p:spTree>
    <p:extLst>
      <p:ext uri="{BB962C8B-B14F-4D97-AF65-F5344CB8AC3E}">
        <p14:creationId xmlns:p14="http://schemas.microsoft.com/office/powerpoint/2010/main" val="2719827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6">
            <a:extLst>
              <a:ext uri="{FF2B5EF4-FFF2-40B4-BE49-F238E27FC236}">
                <a16:creationId xmlns:a16="http://schemas.microsoft.com/office/drawing/2014/main" id="{03E0F0CD-E95E-4D05-87F6-373B78EB9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905" y="1401121"/>
            <a:ext cx="5206894" cy="509175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E0D3ECD7-6A69-48EB-9E7D-BA7F9CF245DB}"/>
              </a:ext>
            </a:extLst>
          </p:cNvPr>
          <p:cNvGraphicFramePr>
            <a:graphicFrameLocks noGrp="1"/>
          </p:cNvGraphicFramePr>
          <p:nvPr>
            <p:extLst>
              <p:ext uri="{D42A27DB-BD31-4B8C-83A1-F6EECF244321}">
                <p14:modId xmlns:p14="http://schemas.microsoft.com/office/powerpoint/2010/main" val="2486266239"/>
              </p:ext>
            </p:extLst>
          </p:nvPr>
        </p:nvGraphicFramePr>
        <p:xfrm>
          <a:off x="12336579" y="4905520"/>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solidFill>
                      <a:srgbClr val="7030A0"/>
                    </a:solidFill>
                  </a:tcPr>
                </a:tc>
                <a:tc>
                  <a:txBody>
                    <a:bodyPr/>
                    <a:lstStyle/>
                    <a:p>
                      <a:pPr algn="ctr"/>
                      <a:r>
                        <a:rPr lang="en-US" altLang="zh-TW" dirty="0"/>
                        <a:t>Col 5</a:t>
                      </a:r>
                      <a:endParaRPr lang="zh-TW" altLang="en-US" dirty="0"/>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solidFill>
                      <a:srgbClr val="00B050"/>
                    </a:solidFill>
                  </a:tcPr>
                </a:tc>
                <a:tc>
                  <a:txBody>
                    <a:bodyPr/>
                    <a:lstStyle/>
                    <a:p>
                      <a:pPr algn="ctr"/>
                      <a:r>
                        <a:rPr lang="en-US" altLang="zh-TW" dirty="0"/>
                        <a:t>Col 1</a:t>
                      </a:r>
                      <a:endParaRPr lang="zh-TW" altLang="en-US" dirty="0"/>
                    </a:p>
                  </a:txBody>
                  <a:tcPr anchor="ctr">
                    <a:solidFill>
                      <a:schemeClr val="accent2"/>
                    </a:solidFill>
                  </a:tcPr>
                </a:tc>
                <a:tc>
                  <a:txBody>
                    <a:bodyPr/>
                    <a:lstStyle/>
                    <a:p>
                      <a:pPr algn="ctr"/>
                      <a:r>
                        <a:rPr lang="en-US" altLang="zh-TW" dirty="0"/>
                        <a:t>Col 3</a:t>
                      </a:r>
                      <a:endParaRPr lang="zh-TW" altLang="en-US" dirty="0"/>
                    </a:p>
                  </a:txBody>
                  <a:tcPr anchor="ctr">
                    <a:solidFill>
                      <a:schemeClr val="accent2"/>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sp>
        <p:nvSpPr>
          <p:cNvPr id="4" name="矩形 3">
            <a:extLst>
              <a:ext uri="{FF2B5EF4-FFF2-40B4-BE49-F238E27FC236}">
                <a16:creationId xmlns:a16="http://schemas.microsoft.com/office/drawing/2014/main" id="{DD4C6C89-5BA2-43B4-8B8C-ACB451E70AC1}"/>
              </a:ext>
            </a:extLst>
          </p:cNvPr>
          <p:cNvSpPr/>
          <p:nvPr/>
        </p:nvSpPr>
        <p:spPr>
          <a:xfrm>
            <a:off x="7229475" y="1264596"/>
            <a:ext cx="3888581" cy="509175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56BC4B3-537D-4D64-98A6-F12D5EE308BE}"/>
              </a:ext>
            </a:extLst>
          </p:cNvPr>
          <p:cNvSpPr/>
          <p:nvPr/>
        </p:nvSpPr>
        <p:spPr>
          <a:xfrm>
            <a:off x="3391542" y="3810472"/>
            <a:ext cx="2171058" cy="146002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a:extLst>
              <a:ext uri="{FF2B5EF4-FFF2-40B4-BE49-F238E27FC236}">
                <a16:creationId xmlns:a16="http://schemas.microsoft.com/office/drawing/2014/main" id="{2426D613-7406-4FE0-A3FD-10BD6FEE971F}"/>
              </a:ext>
            </a:extLst>
          </p:cNvPr>
          <p:cNvCxnSpPr/>
          <p:nvPr/>
        </p:nvCxnSpPr>
        <p:spPr>
          <a:xfrm flipV="1">
            <a:off x="5562600" y="1264596"/>
            <a:ext cx="1666875" cy="254587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EE1E9E3-3E18-407A-B9CC-61AB7A67B33B}"/>
              </a:ext>
            </a:extLst>
          </p:cNvPr>
          <p:cNvCxnSpPr>
            <a:cxnSpLocks/>
          </p:cNvCxnSpPr>
          <p:nvPr/>
        </p:nvCxnSpPr>
        <p:spPr>
          <a:xfrm>
            <a:off x="5562600" y="5270500"/>
            <a:ext cx="1666875" cy="108585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7CB0BBD-EDA9-4363-A26F-021B6066F7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3899" y="1264595"/>
            <a:ext cx="3884157" cy="5116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640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9722F6-FD00-4123-B8E2-13D9B0937002}"/>
              </a:ext>
            </a:extLst>
          </p:cNvPr>
          <p:cNvGraphicFramePr>
            <a:graphicFrameLocks noGrp="1"/>
          </p:cNvGraphicFramePr>
          <p:nvPr>
            <p:extLst>
              <p:ext uri="{D42A27DB-BD31-4B8C-83A1-F6EECF244321}">
                <p14:modId xmlns:p14="http://schemas.microsoft.com/office/powerpoint/2010/main" val="2109370585"/>
              </p:ext>
            </p:extLst>
          </p:nvPr>
        </p:nvGraphicFramePr>
        <p:xfrm>
          <a:off x="6384777" y="1843694"/>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Toad</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T w="38100" cmpd="sng">
                      <a:noFill/>
                    </a:lnT>
                    <a:lnB w="38100" cmpd="sng">
                      <a:noFill/>
                    </a:lnB>
                    <a:solidFill>
                      <a:srgbClr val="14365D"/>
                    </a:solidFill>
                  </a:tcPr>
                </a:tc>
                <a:tc>
                  <a:txBody>
                    <a:bodyPr/>
                    <a:lstStyle/>
                    <a:p>
                      <a:pPr algn="ctr"/>
                      <a:r>
                        <a:rPr lang="en-US" altLang="zh-TW" dirty="0"/>
                        <a:t>Frog</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Cod</a:t>
                      </a:r>
                      <a:endParaRPr lang="zh-TW" altLang="en-US" dirty="0"/>
                    </a:p>
                  </a:txBody>
                  <a:tcPr anchor="ctr">
                    <a:lnT w="38100" cmpd="sng">
                      <a:noFill/>
                    </a:lnT>
                    <a:lnB w="38100" cmpd="sng">
                      <a:noFill/>
                    </a:lnB>
                    <a:solidFill>
                      <a:srgbClr val="14365D"/>
                    </a:solidFill>
                  </a:tcPr>
                </a:tc>
                <a:tc>
                  <a:txBody>
                    <a:bodyPr/>
                    <a:lstStyle/>
                    <a:p>
                      <a:pPr algn="ctr"/>
                      <a:r>
                        <a:rPr lang="en-US" altLang="zh-TW" dirty="0"/>
                        <a:t>Tuna</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T w="38100" cmpd="sng">
                      <a:noFill/>
                    </a:lnT>
                    <a:lnB w="38100" cmpd="sng">
                      <a:noFill/>
                    </a:lnB>
                    <a:solidFill>
                      <a:srgbClr val="14365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p:txBody>
          <a:bodyPr/>
          <a:lstStyle/>
          <a:p>
            <a:r>
              <a:rPr lang="en-US" altLang="zh-TW" dirty="0">
                <a:solidFill>
                  <a:srgbClr val="14365D"/>
                </a:solidFill>
              </a:rPr>
              <a:t>Methodology</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sp>
        <p:nvSpPr>
          <p:cNvPr id="4" name="TextBox 5">
            <a:extLst>
              <a:ext uri="{FF2B5EF4-FFF2-40B4-BE49-F238E27FC236}">
                <a16:creationId xmlns:a16="http://schemas.microsoft.com/office/drawing/2014/main" id="{3E9CE020-3A35-404A-AFF1-FFAB16E7DCEC}"/>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8" name="表格 7">
            <a:extLst>
              <a:ext uri="{FF2B5EF4-FFF2-40B4-BE49-F238E27FC236}">
                <a16:creationId xmlns:a16="http://schemas.microsoft.com/office/drawing/2014/main" id="{DB1CACD2-0C06-4B5F-927C-54C3499983E0}"/>
              </a:ext>
            </a:extLst>
          </p:cNvPr>
          <p:cNvGraphicFramePr>
            <a:graphicFrameLocks noGrp="1"/>
          </p:cNvGraphicFramePr>
          <p:nvPr>
            <p:extLst>
              <p:ext uri="{D42A27DB-BD31-4B8C-83A1-F6EECF244321}">
                <p14:modId xmlns:p14="http://schemas.microsoft.com/office/powerpoint/2010/main" val="3460912550"/>
              </p:ext>
            </p:extLst>
          </p:nvPr>
        </p:nvGraphicFramePr>
        <p:xfrm>
          <a:off x="12353480" y="5092259"/>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Col 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tc>
                <a:tc>
                  <a:txBody>
                    <a:bodyPr/>
                    <a:lstStyle/>
                    <a:p>
                      <a:pPr algn="ctr"/>
                      <a:r>
                        <a:rPr lang="en-US" altLang="zh-TW" dirty="0"/>
                        <a:t>Col 3</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tc>
                <a:tc>
                  <a:txBody>
                    <a:bodyPr/>
                    <a:lstStyle/>
                    <a:p>
                      <a:pPr algn="ctr"/>
                      <a:r>
                        <a:rPr lang="en-US" altLang="zh-TW" dirty="0"/>
                        <a:t>Col 5</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6FE0D33D-6715-4C40-A29A-741799609FFA}"/>
              </a:ext>
            </a:extLst>
          </p:cNvPr>
          <p:cNvGraphicFramePr>
            <a:graphicFrameLocks noGrp="1"/>
          </p:cNvGraphicFramePr>
          <p:nvPr>
            <p:extLst>
              <p:ext uri="{D42A27DB-BD31-4B8C-83A1-F6EECF244321}">
                <p14:modId xmlns:p14="http://schemas.microsoft.com/office/powerpoint/2010/main" val="79698407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295980749"/>
      </p:ext>
    </p:extLst>
  </p:cSld>
  <p:clrMapOvr>
    <a:masterClrMapping/>
  </p:clrMapOvr>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2213</TotalTime>
  <Words>2654</Words>
  <Application>Microsoft Office PowerPoint</Application>
  <PresentationFormat>寬螢幕</PresentationFormat>
  <Paragraphs>989</Paragraphs>
  <Slides>38</Slides>
  <Notes>24</Notes>
  <HiddenSlides>4</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38</vt:i4>
      </vt:variant>
    </vt:vector>
  </HeadingPairs>
  <TitlesOfParts>
    <vt:vector size="49" baseType="lpstr">
      <vt:lpstr>新細明體</vt:lpstr>
      <vt:lpstr>Arial</vt:lpstr>
      <vt:lpstr>Calibri</vt:lpstr>
      <vt:lpstr>Calibri Light</vt:lpstr>
      <vt:lpstr>Cambria Math</vt:lpstr>
      <vt:lpstr>Nunito</vt:lpstr>
      <vt:lpstr>Nunito Bold</vt:lpstr>
      <vt:lpstr>Nunito Light</vt:lpstr>
      <vt:lpstr>Times New Roman</vt:lpstr>
      <vt:lpstr>Wingdings</vt:lpstr>
      <vt:lpstr>自訂設計</vt:lpstr>
      <vt:lpstr>PowerPoint 簡報</vt:lpstr>
      <vt:lpstr>PowerPoint 簡報</vt:lpstr>
      <vt:lpstr>Motivation</vt:lpstr>
      <vt:lpstr>Motivation</vt:lpstr>
      <vt:lpstr>Motivation</vt:lpstr>
      <vt:lpstr>Motivation</vt:lpstr>
      <vt:lpstr>Introduction - cont.</vt:lpstr>
      <vt:lpstr>Methodology</vt:lpstr>
      <vt:lpstr>Methodology</vt:lpstr>
      <vt:lpstr>Methodology</vt:lpstr>
      <vt:lpstr>Methodology</vt:lpstr>
      <vt:lpstr>Methodology</vt:lpstr>
      <vt:lpstr>Methodology</vt:lpstr>
      <vt:lpstr>Methodology - Grouping</vt:lpstr>
      <vt:lpstr>Methodology - Grouping</vt:lpstr>
      <vt:lpstr>Methodology - Sequencing</vt:lpstr>
      <vt:lpstr>Methodology - Sequencing</vt:lpstr>
      <vt:lpstr>Methodology - Sequencing</vt:lpstr>
      <vt:lpstr>Methodology - BCD encode</vt:lpstr>
      <vt:lpstr>Methodology - BCD encode</vt:lpstr>
      <vt:lpstr>Methodology - BCD encode</vt:lpstr>
      <vt:lpstr>Methodology - BCD encode</vt:lpstr>
      <vt:lpstr>Case study</vt:lpstr>
      <vt:lpstr>Continuous data</vt:lpstr>
      <vt:lpstr>Continuous data - binarize </vt:lpstr>
      <vt:lpstr>Continuous data - group by PCA</vt:lpstr>
      <vt:lpstr>Continuous data - seq. by sum</vt:lpstr>
      <vt:lpstr>Continuous data - group by Corr.</vt:lpstr>
      <vt:lpstr>Continuous data - seq. by impurity</vt:lpstr>
      <vt:lpstr>Continuous data - seq. comparison</vt:lpstr>
      <vt:lpstr>Continuous data - Classification</vt:lpstr>
      <vt:lpstr>Continuous data - Classification</vt:lpstr>
      <vt:lpstr>Continuous data - Classification</vt:lpstr>
      <vt:lpstr>Continuous data - Classification</vt:lpstr>
      <vt:lpstr>Kaggle dataset</vt:lpstr>
      <vt:lpstr>Kaggle dataset</vt:lpstr>
      <vt:lpstr>Kaggle dataset - Classification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TerryYang</dc:creator>
  <cp:lastModifiedBy>TerryYang</cp:lastModifiedBy>
  <cp:revision>188</cp:revision>
  <dcterms:created xsi:type="dcterms:W3CDTF">2022-10-26T08:15:37Z</dcterms:created>
  <dcterms:modified xsi:type="dcterms:W3CDTF">2022-11-03T17:44:15Z</dcterms:modified>
</cp:coreProperties>
</file>